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92"/>
  </p:notesMasterIdLst>
  <p:sldIdLst>
    <p:sldId id="256" r:id="rId2"/>
    <p:sldId id="259" r:id="rId3"/>
    <p:sldId id="258" r:id="rId4"/>
    <p:sldId id="257" r:id="rId5"/>
    <p:sldId id="355" r:id="rId6"/>
    <p:sldId id="438" r:id="rId7"/>
    <p:sldId id="439" r:id="rId8"/>
    <p:sldId id="419" r:id="rId9"/>
    <p:sldId id="353" r:id="rId10"/>
    <p:sldId id="436" r:id="rId11"/>
    <p:sldId id="437" r:id="rId12"/>
    <p:sldId id="354" r:id="rId13"/>
    <p:sldId id="352" r:id="rId14"/>
    <p:sldId id="407" r:id="rId15"/>
    <p:sldId id="408" r:id="rId16"/>
    <p:sldId id="445" r:id="rId17"/>
    <p:sldId id="410" r:id="rId18"/>
    <p:sldId id="440" r:id="rId19"/>
    <p:sldId id="441" r:id="rId20"/>
    <p:sldId id="446" r:id="rId21"/>
    <p:sldId id="260" r:id="rId22"/>
    <p:sldId id="327" r:id="rId23"/>
    <p:sldId id="311" r:id="rId24"/>
    <p:sldId id="411" r:id="rId25"/>
    <p:sldId id="426" r:id="rId26"/>
    <p:sldId id="412" r:id="rId27"/>
    <p:sldId id="344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435" r:id="rId36"/>
    <p:sldId id="442" r:id="rId37"/>
    <p:sldId id="328" r:id="rId38"/>
    <p:sldId id="264" r:id="rId39"/>
    <p:sldId id="453" r:id="rId40"/>
    <p:sldId id="450" r:id="rId41"/>
    <p:sldId id="455" r:id="rId42"/>
    <p:sldId id="454" r:id="rId43"/>
    <p:sldId id="447" r:id="rId44"/>
    <p:sldId id="452" r:id="rId45"/>
    <p:sldId id="470" r:id="rId46"/>
    <p:sldId id="471" r:id="rId47"/>
    <p:sldId id="472" r:id="rId48"/>
    <p:sldId id="473" r:id="rId49"/>
    <p:sldId id="474" r:id="rId50"/>
    <p:sldId id="476" r:id="rId51"/>
    <p:sldId id="477" r:id="rId52"/>
    <p:sldId id="479" r:id="rId53"/>
    <p:sldId id="359" r:id="rId54"/>
    <p:sldId id="456" r:id="rId55"/>
    <p:sldId id="457" r:id="rId56"/>
    <p:sldId id="458" r:id="rId57"/>
    <p:sldId id="488" r:id="rId58"/>
    <p:sldId id="499" r:id="rId59"/>
    <p:sldId id="461" r:id="rId60"/>
    <p:sldId id="462" r:id="rId61"/>
    <p:sldId id="463" r:id="rId62"/>
    <p:sldId id="464" r:id="rId63"/>
    <p:sldId id="465" r:id="rId64"/>
    <p:sldId id="466" r:id="rId65"/>
    <p:sldId id="489" r:id="rId66"/>
    <p:sldId id="468" r:id="rId67"/>
    <p:sldId id="469" r:id="rId68"/>
    <p:sldId id="361" r:id="rId69"/>
    <p:sldId id="480" r:id="rId70"/>
    <p:sldId id="481" r:id="rId71"/>
    <p:sldId id="482" r:id="rId72"/>
    <p:sldId id="483" r:id="rId73"/>
    <p:sldId id="484" r:id="rId74"/>
    <p:sldId id="500" r:id="rId75"/>
    <p:sldId id="485" r:id="rId76"/>
    <p:sldId id="486" r:id="rId77"/>
    <p:sldId id="487" r:id="rId78"/>
    <p:sldId id="362" r:id="rId79"/>
    <p:sldId id="490" r:id="rId80"/>
    <p:sldId id="491" r:id="rId81"/>
    <p:sldId id="492" r:id="rId82"/>
    <p:sldId id="493" r:id="rId83"/>
    <p:sldId id="494" r:id="rId84"/>
    <p:sldId id="291" r:id="rId85"/>
    <p:sldId id="443" r:id="rId86"/>
    <p:sldId id="444" r:id="rId87"/>
    <p:sldId id="495" r:id="rId88"/>
    <p:sldId id="496" r:id="rId89"/>
    <p:sldId id="497" r:id="rId90"/>
    <p:sldId id="301" r:id="rId91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g Won Kang" initials="SWK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4" autoAdjust="0"/>
    <p:restoredTop sz="90305" autoAdjust="0"/>
  </p:normalViewPr>
  <p:slideViewPr>
    <p:cSldViewPr snapToGrid="0" snapToObjects="1">
      <p:cViewPr varScale="1">
        <p:scale>
          <a:sx n="54" d="100"/>
          <a:sy n="54" d="100"/>
        </p:scale>
        <p:origin x="232" y="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9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commentAuthors" Target="commentAuthors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sungwonkang/OneDrive/work_2017/0000Bigdata/BigdataEnvEssay/Mid_2_083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sungwonkang/OneDrive/work_2017/0000Bigdata/BigdataEnvEssay/Mid_2_083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sungwonkang/OneDrive/work_2017/0000Bigdata/BigdataEnvEssay/Mid_2_083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sungwonkang/OneDrive/work_2017/0000Bigdata/BigdataEnvEssay/Mid_2_083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sungwonkang/OneDrive/work_2017/0000Bigdata/BigdataEnvEssay/Mid_2_083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&#53685;&#54633;%20&#47928;&#49436;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&#53685;&#54633;%20&#47928;&#49436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시트1!$C$1</c:f>
              <c:strCache>
                <c:ptCount val="1"/>
                <c:pt idx="0">
                  <c:v>R.M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시트1!$A$2:$A$14</c:f>
              <c:strCache>
                <c:ptCount val="13"/>
                <c:pt idx="0">
                  <c:v>Lit</c:v>
                </c:pt>
                <c:pt idx="1">
                  <c:v>STATANAL</c:v>
                </c:pt>
                <c:pt idx="2">
                  <c:v>Survey</c:v>
                </c:pt>
                <c:pt idx="3">
                  <c:v>Modeling</c:v>
                </c:pt>
                <c:pt idx="4">
                  <c:v>Case</c:v>
                </c:pt>
                <c:pt idx="5">
                  <c:v>SampleStats</c:v>
                </c:pt>
                <c:pt idx="6">
                  <c:v>Index</c:v>
                </c:pt>
                <c:pt idx="7">
                  <c:v>Scenario</c:v>
                </c:pt>
                <c:pt idx="8">
                  <c:v>TextMining</c:v>
                </c:pt>
                <c:pt idx="9">
                  <c:v>DB</c:v>
                </c:pt>
                <c:pt idx="10">
                  <c:v>Measure</c:v>
                </c:pt>
                <c:pt idx="11">
                  <c:v>Record</c:v>
                </c:pt>
                <c:pt idx="12">
                  <c:v>SystemAnal</c:v>
                </c:pt>
              </c:strCache>
            </c:strRef>
          </c:cat>
          <c:val>
            <c:numRef>
              <c:f>시트1!$C$2:$C$14</c:f>
              <c:numCache>
                <c:formatCode>0.0%</c:formatCode>
                <c:ptCount val="13"/>
                <c:pt idx="0">
                  <c:v>0.328</c:v>
                </c:pt>
                <c:pt idx="1">
                  <c:v>0.177</c:v>
                </c:pt>
                <c:pt idx="2">
                  <c:v>0.116</c:v>
                </c:pt>
                <c:pt idx="3">
                  <c:v>0.101</c:v>
                </c:pt>
                <c:pt idx="4">
                  <c:v>0.061</c:v>
                </c:pt>
                <c:pt idx="5">
                  <c:v>0.061</c:v>
                </c:pt>
                <c:pt idx="6">
                  <c:v>0.051</c:v>
                </c:pt>
                <c:pt idx="7">
                  <c:v>0.035</c:v>
                </c:pt>
                <c:pt idx="8">
                  <c:v>0.02</c:v>
                </c:pt>
                <c:pt idx="9">
                  <c:v>0.015</c:v>
                </c:pt>
                <c:pt idx="10">
                  <c:v>0.01</c:v>
                </c:pt>
                <c:pt idx="11">
                  <c:v>0.01</c:v>
                </c:pt>
                <c:pt idx="12">
                  <c:v>0.01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202883296"/>
        <c:axId val="-1203460576"/>
      </c:barChart>
      <c:catAx>
        <c:axId val="-1202883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03460576"/>
        <c:crosses val="autoZero"/>
        <c:auto val="1"/>
        <c:lblAlgn val="ctr"/>
        <c:lblOffset val="100"/>
        <c:noMultiLvlLbl val="0"/>
      </c:catAx>
      <c:valAx>
        <c:axId val="-1203460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0288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altLang="en-US"/>
              <a:t>부문별 정량적 방법론 분포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시트1!$B$16</c:f>
              <c:strCache>
                <c:ptCount val="1"/>
                <c:pt idx="0">
                  <c:v>Measure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3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53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53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시트1!$A$17:$A$23</c:f>
              <c:strCache>
                <c:ptCount val="7"/>
                <c:pt idx="0">
                  <c:v>폐기물</c:v>
                </c:pt>
                <c:pt idx="1">
                  <c:v>기후대기</c:v>
                </c:pt>
                <c:pt idx="2">
                  <c:v>환경산업</c:v>
                </c:pt>
                <c:pt idx="3">
                  <c:v>상하수도수질</c:v>
                </c:pt>
                <c:pt idx="4">
                  <c:v>기타</c:v>
                </c:pt>
                <c:pt idx="5">
                  <c:v>자연</c:v>
                </c:pt>
                <c:pt idx="6">
                  <c:v>국제협력</c:v>
                </c:pt>
              </c:strCache>
            </c:strRef>
          </c:cat>
          <c:val>
            <c:numRef>
              <c:f>시트1!$B$17:$B$23</c:f>
              <c:numCache>
                <c:formatCode>0.0%</c:formatCode>
                <c:ptCount val="7"/>
                <c:pt idx="0">
                  <c:v>0.125</c:v>
                </c:pt>
                <c:pt idx="1">
                  <c:v>0.017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</c:ser>
        <c:ser>
          <c:idx val="1"/>
          <c:order val="1"/>
          <c:tx>
            <c:strRef>
              <c:f>시트1!$C$16</c:f>
              <c:strCache>
                <c:ptCount val="1"/>
                <c:pt idx="0">
                  <c:v>Modeling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시트1!$A$17:$A$23</c:f>
              <c:strCache>
                <c:ptCount val="7"/>
                <c:pt idx="0">
                  <c:v>폐기물</c:v>
                </c:pt>
                <c:pt idx="1">
                  <c:v>기후대기</c:v>
                </c:pt>
                <c:pt idx="2">
                  <c:v>환경산업</c:v>
                </c:pt>
                <c:pt idx="3">
                  <c:v>상하수도수질</c:v>
                </c:pt>
                <c:pt idx="4">
                  <c:v>기타</c:v>
                </c:pt>
                <c:pt idx="5">
                  <c:v>자연</c:v>
                </c:pt>
                <c:pt idx="6">
                  <c:v>국제협력</c:v>
                </c:pt>
              </c:strCache>
            </c:strRef>
          </c:cat>
          <c:val>
            <c:numRef>
              <c:f>시트1!$C$17:$C$23</c:f>
              <c:numCache>
                <c:formatCode>0.0%</c:formatCode>
                <c:ptCount val="7"/>
                <c:pt idx="0">
                  <c:v>0.125</c:v>
                </c:pt>
                <c:pt idx="1">
                  <c:v>0.2</c:v>
                </c:pt>
                <c:pt idx="2">
                  <c:v>0.286</c:v>
                </c:pt>
                <c:pt idx="3">
                  <c:v>0.0</c:v>
                </c:pt>
                <c:pt idx="4">
                  <c:v>0.053</c:v>
                </c:pt>
                <c:pt idx="5">
                  <c:v>0.1</c:v>
                </c:pt>
                <c:pt idx="6">
                  <c:v>0.0</c:v>
                </c:pt>
              </c:numCache>
            </c:numRef>
          </c:val>
        </c:ser>
        <c:ser>
          <c:idx val="2"/>
          <c:order val="2"/>
          <c:tx>
            <c:strRef>
              <c:f>시트1!$D$16</c:f>
              <c:strCache>
                <c:ptCount val="1"/>
                <c:pt idx="0">
                  <c:v>Scenario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시트1!$A$17:$A$23</c:f>
              <c:strCache>
                <c:ptCount val="7"/>
                <c:pt idx="0">
                  <c:v>폐기물</c:v>
                </c:pt>
                <c:pt idx="1">
                  <c:v>기후대기</c:v>
                </c:pt>
                <c:pt idx="2">
                  <c:v>환경산업</c:v>
                </c:pt>
                <c:pt idx="3">
                  <c:v>상하수도수질</c:v>
                </c:pt>
                <c:pt idx="4">
                  <c:v>기타</c:v>
                </c:pt>
                <c:pt idx="5">
                  <c:v>자연</c:v>
                </c:pt>
                <c:pt idx="6">
                  <c:v>국제협력</c:v>
                </c:pt>
              </c:strCache>
            </c:strRef>
          </c:cat>
          <c:val>
            <c:numRef>
              <c:f>시트1!$D$17:$D$23</c:f>
              <c:numCache>
                <c:formatCode>0.0%</c:formatCode>
                <c:ptCount val="7"/>
                <c:pt idx="0">
                  <c:v>0.25</c:v>
                </c:pt>
                <c:pt idx="1">
                  <c:v>0.067</c:v>
                </c:pt>
                <c:pt idx="2">
                  <c:v>0.0</c:v>
                </c:pt>
                <c:pt idx="3">
                  <c:v>0.048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</c:ser>
        <c:ser>
          <c:idx val="3"/>
          <c:order val="3"/>
          <c:tx>
            <c:strRef>
              <c:f>시트1!$E$16</c:f>
              <c:strCache>
                <c:ptCount val="1"/>
                <c:pt idx="0">
                  <c:v>STATANAL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시트1!$A$17:$A$23</c:f>
              <c:strCache>
                <c:ptCount val="7"/>
                <c:pt idx="0">
                  <c:v>폐기물</c:v>
                </c:pt>
                <c:pt idx="1">
                  <c:v>기후대기</c:v>
                </c:pt>
                <c:pt idx="2">
                  <c:v>환경산업</c:v>
                </c:pt>
                <c:pt idx="3">
                  <c:v>상하수도수질</c:v>
                </c:pt>
                <c:pt idx="4">
                  <c:v>기타</c:v>
                </c:pt>
                <c:pt idx="5">
                  <c:v>자연</c:v>
                </c:pt>
                <c:pt idx="6">
                  <c:v>국제협력</c:v>
                </c:pt>
              </c:strCache>
            </c:strRef>
          </c:cat>
          <c:val>
            <c:numRef>
              <c:f>시트1!$E$17:$E$23</c:f>
              <c:numCache>
                <c:formatCode>0.0%</c:formatCode>
                <c:ptCount val="7"/>
                <c:pt idx="0">
                  <c:v>0.125</c:v>
                </c:pt>
                <c:pt idx="1">
                  <c:v>0.15</c:v>
                </c:pt>
                <c:pt idx="2">
                  <c:v>0.143</c:v>
                </c:pt>
                <c:pt idx="3">
                  <c:v>0.286</c:v>
                </c:pt>
                <c:pt idx="4">
                  <c:v>0.263</c:v>
                </c:pt>
                <c:pt idx="5">
                  <c:v>0.1</c:v>
                </c:pt>
                <c:pt idx="6">
                  <c:v>0.118</c:v>
                </c:pt>
              </c:numCache>
            </c:numRef>
          </c:val>
        </c:ser>
        <c:ser>
          <c:idx val="4"/>
          <c:order val="4"/>
          <c:tx>
            <c:strRef>
              <c:f>시트1!$F$16</c:f>
              <c:strCache>
                <c:ptCount val="1"/>
                <c:pt idx="0">
                  <c:v>SystemAnal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4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54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54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시트1!$A$17:$A$23</c:f>
              <c:strCache>
                <c:ptCount val="7"/>
                <c:pt idx="0">
                  <c:v>폐기물</c:v>
                </c:pt>
                <c:pt idx="1">
                  <c:v>기후대기</c:v>
                </c:pt>
                <c:pt idx="2">
                  <c:v>환경산업</c:v>
                </c:pt>
                <c:pt idx="3">
                  <c:v>상하수도수질</c:v>
                </c:pt>
                <c:pt idx="4">
                  <c:v>기타</c:v>
                </c:pt>
                <c:pt idx="5">
                  <c:v>자연</c:v>
                </c:pt>
                <c:pt idx="6">
                  <c:v>국제협력</c:v>
                </c:pt>
              </c:strCache>
            </c:strRef>
          </c:cat>
          <c:val>
            <c:numRef>
              <c:f>시트1!$F$17:$F$23</c:f>
              <c:numCache>
                <c:formatCode>0.0%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0.095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159116592"/>
        <c:axId val="-1159114272"/>
      </c:barChart>
      <c:catAx>
        <c:axId val="-1159116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9114272"/>
        <c:crosses val="autoZero"/>
        <c:auto val="1"/>
        <c:lblAlgn val="ctr"/>
        <c:lblOffset val="100"/>
        <c:noMultiLvlLbl val="0"/>
      </c:catAx>
      <c:valAx>
        <c:axId val="-1159114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911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altLang="en-US"/>
              <a:t>기능별 정량적 방법론 분포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0898587051618547"/>
          <c:y val="0.239166666666667"/>
          <c:w val="0.855433070866142"/>
          <c:h val="0.526697287839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시트1!$B$25</c:f>
              <c:strCache>
                <c:ptCount val="1"/>
                <c:pt idx="0">
                  <c:v>Measure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3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53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53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시트1!$A$26:$A$29</c:f>
              <c:strCache>
                <c:ptCount val="4"/>
                <c:pt idx="0">
                  <c:v>억제</c:v>
                </c:pt>
                <c:pt idx="1">
                  <c:v>처리</c:v>
                </c:pt>
                <c:pt idx="2">
                  <c:v>지원</c:v>
                </c:pt>
                <c:pt idx="3">
                  <c:v>예방</c:v>
                </c:pt>
              </c:strCache>
            </c:strRef>
          </c:cat>
          <c:val>
            <c:numRef>
              <c:f>시트1!$B$26:$B$29</c:f>
              <c:numCache>
                <c:formatCode>0.0%</c:formatCode>
                <c:ptCount val="4"/>
                <c:pt idx="0">
                  <c:v>0.018</c:v>
                </c:pt>
                <c:pt idx="1">
                  <c:v>0.026</c:v>
                </c:pt>
                <c:pt idx="2">
                  <c:v>0.0</c:v>
                </c:pt>
                <c:pt idx="3">
                  <c:v>0.0</c:v>
                </c:pt>
              </c:numCache>
            </c:numRef>
          </c:val>
        </c:ser>
        <c:ser>
          <c:idx val="1"/>
          <c:order val="1"/>
          <c:tx>
            <c:strRef>
              <c:f>시트1!$C$25</c:f>
              <c:strCache>
                <c:ptCount val="1"/>
                <c:pt idx="0">
                  <c:v>Modeling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시트1!$A$26:$A$29</c:f>
              <c:strCache>
                <c:ptCount val="4"/>
                <c:pt idx="0">
                  <c:v>억제</c:v>
                </c:pt>
                <c:pt idx="1">
                  <c:v>처리</c:v>
                </c:pt>
                <c:pt idx="2">
                  <c:v>지원</c:v>
                </c:pt>
                <c:pt idx="3">
                  <c:v>예방</c:v>
                </c:pt>
              </c:strCache>
            </c:strRef>
          </c:cat>
          <c:val>
            <c:numRef>
              <c:f>시트1!$C$26:$C$29</c:f>
              <c:numCache>
                <c:formatCode>0.0%</c:formatCode>
                <c:ptCount val="4"/>
                <c:pt idx="0">
                  <c:v>0.161</c:v>
                </c:pt>
                <c:pt idx="1">
                  <c:v>0.077</c:v>
                </c:pt>
                <c:pt idx="2">
                  <c:v>0.078</c:v>
                </c:pt>
                <c:pt idx="3">
                  <c:v>0.077</c:v>
                </c:pt>
              </c:numCache>
            </c:numRef>
          </c:val>
        </c:ser>
        <c:ser>
          <c:idx val="2"/>
          <c:order val="2"/>
          <c:tx>
            <c:strRef>
              <c:f>시트1!$D$25</c:f>
              <c:strCache>
                <c:ptCount val="1"/>
                <c:pt idx="0">
                  <c:v>Scenario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시트1!$A$26:$A$29</c:f>
              <c:strCache>
                <c:ptCount val="4"/>
                <c:pt idx="0">
                  <c:v>억제</c:v>
                </c:pt>
                <c:pt idx="1">
                  <c:v>처리</c:v>
                </c:pt>
                <c:pt idx="2">
                  <c:v>지원</c:v>
                </c:pt>
                <c:pt idx="3">
                  <c:v>예방</c:v>
                </c:pt>
              </c:strCache>
            </c:strRef>
          </c:cat>
          <c:val>
            <c:numRef>
              <c:f>시트1!$D$26:$D$29</c:f>
              <c:numCache>
                <c:formatCode>0.0%</c:formatCode>
                <c:ptCount val="4"/>
                <c:pt idx="0">
                  <c:v>0.054</c:v>
                </c:pt>
                <c:pt idx="1">
                  <c:v>0.077</c:v>
                </c:pt>
                <c:pt idx="2">
                  <c:v>0.013</c:v>
                </c:pt>
                <c:pt idx="3">
                  <c:v>0.0</c:v>
                </c:pt>
              </c:numCache>
            </c:numRef>
          </c:val>
        </c:ser>
        <c:ser>
          <c:idx val="3"/>
          <c:order val="3"/>
          <c:tx>
            <c:strRef>
              <c:f>시트1!$E$25</c:f>
              <c:strCache>
                <c:ptCount val="1"/>
                <c:pt idx="0">
                  <c:v>STATANAL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시트1!$A$26:$A$29</c:f>
              <c:strCache>
                <c:ptCount val="4"/>
                <c:pt idx="0">
                  <c:v>억제</c:v>
                </c:pt>
                <c:pt idx="1">
                  <c:v>처리</c:v>
                </c:pt>
                <c:pt idx="2">
                  <c:v>지원</c:v>
                </c:pt>
                <c:pt idx="3">
                  <c:v>예방</c:v>
                </c:pt>
              </c:strCache>
            </c:strRef>
          </c:cat>
          <c:val>
            <c:numRef>
              <c:f>시트1!$E$26:$E$29</c:f>
              <c:numCache>
                <c:formatCode>0.0%</c:formatCode>
                <c:ptCount val="4"/>
                <c:pt idx="0">
                  <c:v>0.196</c:v>
                </c:pt>
                <c:pt idx="1">
                  <c:v>0.205</c:v>
                </c:pt>
                <c:pt idx="2">
                  <c:v>0.182</c:v>
                </c:pt>
                <c:pt idx="3">
                  <c:v>0.077</c:v>
                </c:pt>
              </c:numCache>
            </c:numRef>
          </c:val>
        </c:ser>
        <c:ser>
          <c:idx val="4"/>
          <c:order val="4"/>
          <c:tx>
            <c:strRef>
              <c:f>시트1!$F$25</c:f>
              <c:strCache>
                <c:ptCount val="1"/>
                <c:pt idx="0">
                  <c:v>SystemAnal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4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54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54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시트1!$A$26:$A$29</c:f>
              <c:strCache>
                <c:ptCount val="4"/>
                <c:pt idx="0">
                  <c:v>억제</c:v>
                </c:pt>
                <c:pt idx="1">
                  <c:v>처리</c:v>
                </c:pt>
                <c:pt idx="2">
                  <c:v>지원</c:v>
                </c:pt>
                <c:pt idx="3">
                  <c:v>예방</c:v>
                </c:pt>
              </c:strCache>
            </c:strRef>
          </c:cat>
          <c:val>
            <c:numRef>
              <c:f>시트1!$F$26:$F$29</c:f>
              <c:numCache>
                <c:formatCode>0.0%</c:formatCode>
                <c:ptCount val="4"/>
                <c:pt idx="0">
                  <c:v>0.018</c:v>
                </c:pt>
                <c:pt idx="1">
                  <c:v>0.0</c:v>
                </c:pt>
                <c:pt idx="2">
                  <c:v>0.0</c:v>
                </c:pt>
                <c:pt idx="3">
                  <c:v>0.038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159074896"/>
        <c:axId val="-1159072576"/>
      </c:barChart>
      <c:catAx>
        <c:axId val="-115907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9072576"/>
        <c:crosses val="autoZero"/>
        <c:auto val="1"/>
        <c:lblAlgn val="ctr"/>
        <c:lblOffset val="100"/>
        <c:noMultiLvlLbl val="0"/>
      </c:catAx>
      <c:valAx>
        <c:axId val="-1159072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907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시트2!$B$1</c:f>
              <c:strCache>
                <c:ptCount val="1"/>
                <c:pt idx="0">
                  <c:v>비중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시트2!$A$2:$A$13</c:f>
              <c:strCache>
                <c:ptCount val="12"/>
                <c:pt idx="0">
                  <c:v>REGRESSION</c:v>
                </c:pt>
                <c:pt idx="1">
                  <c:v>MODEL</c:v>
                </c:pt>
                <c:pt idx="2">
                  <c:v>SCENARIO</c:v>
                </c:pt>
                <c:pt idx="3">
                  <c:v>CVM</c:v>
                </c:pt>
                <c:pt idx="4">
                  <c:v>CLUSTER/ANOVA</c:v>
                </c:pt>
                <c:pt idx="5">
                  <c:v>CGE</c:v>
                </c:pt>
                <c:pt idx="6">
                  <c:v>CONTROLLEDTEST</c:v>
                </c:pt>
                <c:pt idx="7">
                  <c:v>IO</c:v>
                </c:pt>
                <c:pt idx="8">
                  <c:v>PCA</c:v>
                </c:pt>
                <c:pt idx="9">
                  <c:v>SYSTEMDYNAMICS</c:v>
                </c:pt>
                <c:pt idx="10">
                  <c:v>INTUITION</c:v>
                </c:pt>
                <c:pt idx="11">
                  <c:v>METAANALYSIS</c:v>
                </c:pt>
              </c:strCache>
            </c:strRef>
          </c:cat>
          <c:val>
            <c:numRef>
              <c:f>시트2!$B$2:$B$13</c:f>
              <c:numCache>
                <c:formatCode>0.0%</c:formatCode>
                <c:ptCount val="12"/>
                <c:pt idx="0">
                  <c:v>0.357</c:v>
                </c:pt>
                <c:pt idx="1">
                  <c:v>0.186</c:v>
                </c:pt>
                <c:pt idx="2">
                  <c:v>0.114</c:v>
                </c:pt>
                <c:pt idx="3">
                  <c:v>0.1</c:v>
                </c:pt>
                <c:pt idx="4">
                  <c:v>0.057</c:v>
                </c:pt>
                <c:pt idx="5">
                  <c:v>0.043</c:v>
                </c:pt>
                <c:pt idx="6">
                  <c:v>0.029</c:v>
                </c:pt>
                <c:pt idx="7">
                  <c:v>0.029</c:v>
                </c:pt>
                <c:pt idx="8">
                  <c:v>0.029</c:v>
                </c:pt>
                <c:pt idx="9">
                  <c:v>0.029</c:v>
                </c:pt>
                <c:pt idx="10">
                  <c:v>0.014</c:v>
                </c:pt>
                <c:pt idx="11">
                  <c:v>0.014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-1159056784"/>
        <c:axId val="-1159054464"/>
      </c:barChart>
      <c:catAx>
        <c:axId val="-1159056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9054464"/>
        <c:crosses val="autoZero"/>
        <c:auto val="1"/>
        <c:lblAlgn val="ctr"/>
        <c:lblOffset val="100"/>
        <c:noMultiLvlLbl val="0"/>
      </c:catAx>
      <c:valAx>
        <c:axId val="-1159054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905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시트2!$E$1</c:f>
              <c:strCache>
                <c:ptCount val="1"/>
                <c:pt idx="0">
                  <c:v>비중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시트2!$D$2:$D$6</c:f>
              <c:strCache>
                <c:ptCount val="5"/>
                <c:pt idx="0">
                  <c:v>예측</c:v>
                </c:pt>
                <c:pt idx="1">
                  <c:v>인과</c:v>
                </c:pt>
                <c:pt idx="2">
                  <c:v>충격-반응</c:v>
                </c:pt>
                <c:pt idx="3">
                  <c:v>상관관계</c:v>
                </c:pt>
                <c:pt idx="4">
                  <c:v>측정</c:v>
                </c:pt>
              </c:strCache>
            </c:strRef>
          </c:cat>
          <c:val>
            <c:numRef>
              <c:f>시트2!$E$2:$E$6</c:f>
              <c:numCache>
                <c:formatCode>General</c:formatCode>
                <c:ptCount val="5"/>
                <c:pt idx="0">
                  <c:v>0.414</c:v>
                </c:pt>
                <c:pt idx="1">
                  <c:v>0.271</c:v>
                </c:pt>
                <c:pt idx="2">
                  <c:v>0.229</c:v>
                </c:pt>
                <c:pt idx="3">
                  <c:v>0.071</c:v>
                </c:pt>
                <c:pt idx="4">
                  <c:v>0.014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-1159027328"/>
        <c:axId val="-1159024576"/>
      </c:barChart>
      <c:catAx>
        <c:axId val="-115902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9024576"/>
        <c:crosses val="autoZero"/>
        <c:auto val="1"/>
        <c:lblAlgn val="ctr"/>
        <c:lblOffset val="100"/>
        <c:noMultiLvlLbl val="0"/>
      </c:catAx>
      <c:valAx>
        <c:axId val="-115902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902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시트1!$A$4</c:f>
              <c:strCache>
                <c:ptCount val="1"/>
                <c:pt idx="0">
                  <c:v>RMSE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시트1!$B$2:$F$3</c:f>
              <c:multiLvlStrCache>
                <c:ptCount val="5"/>
                <c:lvl>
                  <c:pt idx="0">
                    <c:v>ARIMA </c:v>
                  </c:pt>
                  <c:pt idx="1">
                    <c:v>LSTM</c:v>
                  </c:pt>
                  <c:pt idx="2">
                    <c:v>k =1</c:v>
                  </c:pt>
                  <c:pt idx="3">
                    <c:v>k =2</c:v>
                  </c:pt>
                  <c:pt idx="4">
                    <c:v>k =3</c:v>
                  </c:pt>
                </c:lvl>
                <c:lvl>
                  <c:pt idx="1">
                    <c:v>LSTM</c:v>
                  </c:pt>
                  <c:pt idx="2">
                    <c:v>LSTM기반의 KNN공간순환신경망</c:v>
                  </c:pt>
                </c:lvl>
              </c:multiLvlStrCache>
            </c:multiLvlStrRef>
          </c:cat>
          <c:val>
            <c:numRef>
              <c:f>시트1!$B$4:$F$4</c:f>
              <c:numCache>
                <c:formatCode>General</c:formatCode>
                <c:ptCount val="5"/>
                <c:pt idx="0">
                  <c:v>8.89</c:v>
                </c:pt>
                <c:pt idx="1">
                  <c:v>8.19</c:v>
                </c:pt>
                <c:pt idx="2">
                  <c:v>8.220000000000001</c:v>
                </c:pt>
                <c:pt idx="3">
                  <c:v>8.07</c:v>
                </c:pt>
                <c:pt idx="4">
                  <c:v>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158441824"/>
        <c:axId val="-1158439616"/>
      </c:barChart>
      <c:catAx>
        <c:axId val="-115844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8439616"/>
        <c:crosses val="autoZero"/>
        <c:auto val="1"/>
        <c:lblAlgn val="ctr"/>
        <c:lblOffset val="100"/>
        <c:noMultiLvlLbl val="0"/>
      </c:catAx>
      <c:valAx>
        <c:axId val="-115843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844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10% 증가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시트1!$A$2:$A$20</c:f>
              <c:strCache>
                <c:ptCount val="19"/>
                <c:pt idx="0">
                  <c:v>최고해면기압</c:v>
                </c:pt>
                <c:pt idx="1">
                  <c:v>상하이PM2.5</c:v>
                </c:pt>
                <c:pt idx="2">
                  <c:v>베이징대기질지수</c:v>
                </c:pt>
                <c:pt idx="3">
                  <c:v>이산화황농도</c:v>
                </c:pt>
                <c:pt idx="4">
                  <c:v>일조시간합</c:v>
                </c:pt>
                <c:pt idx="5">
                  <c:v>이산화질소농도</c:v>
                </c:pt>
                <c:pt idx="6">
                  <c:v>텐진대기질지수</c:v>
                </c:pt>
                <c:pt idx="7">
                  <c:v>베이징PM2.5표준값</c:v>
                </c:pt>
                <c:pt idx="8">
                  <c:v>베이징PM2.5</c:v>
                </c:pt>
                <c:pt idx="9">
                  <c:v>SHANGHAI_PM2.5_STD</c:v>
                </c:pt>
                <c:pt idx="10">
                  <c:v>황사관측일수</c:v>
                </c:pt>
                <c:pt idx="11">
                  <c:v>일산화탄소농도</c:v>
                </c:pt>
                <c:pt idx="12">
                  <c:v>인구밀도</c:v>
                </c:pt>
                <c:pt idx="13">
                  <c:v>오존농도</c:v>
                </c:pt>
                <c:pt idx="14">
                  <c:v>월합강수량</c:v>
                </c:pt>
                <c:pt idx="15">
                  <c:v>평균풍속</c:v>
                </c:pt>
                <c:pt idx="16">
                  <c:v>평균해면기압</c:v>
                </c:pt>
                <c:pt idx="17">
                  <c:v>최저해면기압</c:v>
                </c:pt>
                <c:pt idx="18">
                  <c:v>평균기압</c:v>
                </c:pt>
              </c:strCache>
            </c:strRef>
          </c:cat>
          <c:val>
            <c:numRef>
              <c:f>시트1!$B$2:$B$20</c:f>
              <c:numCache>
                <c:formatCode>General</c:formatCode>
                <c:ptCount val="19"/>
                <c:pt idx="0">
                  <c:v>1.818</c:v>
                </c:pt>
                <c:pt idx="1">
                  <c:v>0.759</c:v>
                </c:pt>
                <c:pt idx="2">
                  <c:v>0.759</c:v>
                </c:pt>
                <c:pt idx="3">
                  <c:v>0.63</c:v>
                </c:pt>
                <c:pt idx="4">
                  <c:v>0.501</c:v>
                </c:pt>
                <c:pt idx="5">
                  <c:v>0.431</c:v>
                </c:pt>
                <c:pt idx="6">
                  <c:v>0.419</c:v>
                </c:pt>
                <c:pt idx="7">
                  <c:v>0.18</c:v>
                </c:pt>
                <c:pt idx="8">
                  <c:v>0.093</c:v>
                </c:pt>
                <c:pt idx="9">
                  <c:v>0.089</c:v>
                </c:pt>
                <c:pt idx="10">
                  <c:v>-0.001</c:v>
                </c:pt>
                <c:pt idx="11">
                  <c:v>-0.003</c:v>
                </c:pt>
                <c:pt idx="12">
                  <c:v>-0.036</c:v>
                </c:pt>
                <c:pt idx="13">
                  <c:v>-0.043</c:v>
                </c:pt>
                <c:pt idx="14">
                  <c:v>-0.123</c:v>
                </c:pt>
                <c:pt idx="15">
                  <c:v>-0.221</c:v>
                </c:pt>
                <c:pt idx="16">
                  <c:v>-0.994</c:v>
                </c:pt>
                <c:pt idx="17">
                  <c:v>-2.257</c:v>
                </c:pt>
                <c:pt idx="18">
                  <c:v>-2.602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37586464"/>
        <c:axId val="-1137584688"/>
      </c:barChart>
      <c:catAx>
        <c:axId val="-113758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37584688"/>
        <c:crosses val="autoZero"/>
        <c:auto val="1"/>
        <c:lblAlgn val="ctr"/>
        <c:lblOffset val="100"/>
        <c:noMultiLvlLbl val="0"/>
      </c:catAx>
      <c:valAx>
        <c:axId val="-113758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3758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F5189-0967-CD47-93DA-CA9EC06942CC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790C284-0C0C-894A-95CC-D7567543FFE4}">
      <dgm:prSet phldrT="[텍스트]"/>
      <dgm:spPr/>
      <dgm:t>
        <a:bodyPr/>
        <a:lstStyle/>
        <a:p>
          <a:pPr latinLnBrk="1"/>
          <a:r>
            <a:rPr lang="en-US" altLang="ko-KR" dirty="0"/>
            <a:t>1.</a:t>
          </a:r>
          <a:r>
            <a:rPr lang="ko-KR" altLang="en-US"/>
            <a:t> </a:t>
          </a:r>
          <a:r>
            <a:rPr lang="ko-KR" altLang="en-US" smtClean="0"/>
            <a:t>연구일반</a:t>
          </a:r>
          <a:endParaRPr lang="ko-KR" altLang="en-US"/>
        </a:p>
      </dgm:t>
    </dgm:pt>
    <dgm:pt modelId="{6C48954C-87A5-7F4E-969C-976DDE0B275E}" type="parTrans" cxnId="{D366AC0D-D6D4-4144-8962-A1B051F0E101}">
      <dgm:prSet/>
      <dgm:spPr/>
      <dgm:t>
        <a:bodyPr/>
        <a:lstStyle/>
        <a:p>
          <a:pPr latinLnBrk="1"/>
          <a:endParaRPr lang="ko-KR" altLang="en-US"/>
        </a:p>
      </dgm:t>
    </dgm:pt>
    <dgm:pt modelId="{3AFC265D-88FB-5946-A61B-42C2ED156C57}" type="sibTrans" cxnId="{D366AC0D-D6D4-4144-8962-A1B051F0E101}">
      <dgm:prSet/>
      <dgm:spPr/>
      <dgm:t>
        <a:bodyPr/>
        <a:lstStyle/>
        <a:p>
          <a:pPr latinLnBrk="1"/>
          <a:endParaRPr lang="ko-KR" altLang="en-US"/>
        </a:p>
      </dgm:t>
    </dgm:pt>
    <dgm:pt modelId="{C6FC914A-3544-6040-863F-A36C8223A24D}">
      <dgm:prSet phldrT="[텍스트]"/>
      <dgm:spPr/>
      <dgm:t>
        <a:bodyPr/>
        <a:lstStyle/>
        <a:p>
          <a:pPr latinLnBrk="1"/>
          <a:r>
            <a:rPr lang="en-US" altLang="ko-KR" dirty="0"/>
            <a:t>2.</a:t>
          </a:r>
          <a:r>
            <a:rPr lang="ko-KR" altLang="en-US"/>
            <a:t> </a:t>
          </a:r>
          <a:r>
            <a:rPr lang="ko-KR" altLang="en-US" smtClean="0"/>
            <a:t>연구 결과 </a:t>
          </a:r>
          <a:r>
            <a:rPr lang="en-US" altLang="ko-KR" dirty="0" smtClean="0"/>
            <a:t>:</a:t>
          </a:r>
          <a:r>
            <a:rPr lang="ko-KR" altLang="en-US" smtClean="0"/>
            <a:t> 총론</a:t>
          </a:r>
          <a:endParaRPr lang="ko-KR" altLang="en-US"/>
        </a:p>
      </dgm:t>
    </dgm:pt>
    <dgm:pt modelId="{A5500405-C8D4-8148-85B4-2965148DE81E}" type="parTrans" cxnId="{10DE6D56-64B5-4840-9945-B1BF1A0C3E42}">
      <dgm:prSet/>
      <dgm:spPr/>
      <dgm:t>
        <a:bodyPr/>
        <a:lstStyle/>
        <a:p>
          <a:pPr latinLnBrk="1"/>
          <a:endParaRPr lang="ko-KR" altLang="en-US"/>
        </a:p>
      </dgm:t>
    </dgm:pt>
    <dgm:pt modelId="{26611DE2-5351-2946-9BDC-81DC441A2191}" type="sibTrans" cxnId="{10DE6D56-64B5-4840-9945-B1BF1A0C3E42}">
      <dgm:prSet/>
      <dgm:spPr/>
      <dgm:t>
        <a:bodyPr/>
        <a:lstStyle/>
        <a:p>
          <a:pPr latinLnBrk="1"/>
          <a:endParaRPr lang="ko-KR" altLang="en-US"/>
        </a:p>
      </dgm:t>
    </dgm:pt>
    <dgm:pt modelId="{2347A524-F471-8343-B7A6-1B0BFA064DC6}">
      <dgm:prSet phldrT="[텍스트]"/>
      <dgm:spPr/>
      <dgm:t>
        <a:bodyPr/>
        <a:lstStyle/>
        <a:p>
          <a:pPr latinLnBrk="1"/>
          <a:r>
            <a:rPr lang="en-US" altLang="ko-KR" dirty="0" smtClean="0"/>
            <a:t>3.</a:t>
          </a:r>
          <a:r>
            <a:rPr lang="ko-KR" altLang="en-US" smtClean="0"/>
            <a:t> 연구 결과 </a:t>
          </a:r>
          <a:r>
            <a:rPr lang="en-US" altLang="ko-KR" dirty="0" smtClean="0"/>
            <a:t>:</a:t>
          </a:r>
          <a:r>
            <a:rPr lang="ko-KR" altLang="en-US" smtClean="0"/>
            <a:t>  </a:t>
          </a:r>
          <a:r>
            <a:rPr lang="en-US" altLang="ko-KR" dirty="0" smtClean="0"/>
            <a:t>2017</a:t>
          </a:r>
          <a:r>
            <a:rPr lang="ko-KR" altLang="en-US" smtClean="0"/>
            <a:t>년 연구성과</a:t>
          </a:r>
          <a:endParaRPr lang="ko-KR" altLang="en-US"/>
        </a:p>
      </dgm:t>
    </dgm:pt>
    <dgm:pt modelId="{84A6A008-4EDF-2C43-AB96-BBD303908C32}" type="parTrans" cxnId="{C281ECC9-8DC5-A049-95FE-072B6C83C507}">
      <dgm:prSet/>
      <dgm:spPr/>
      <dgm:t>
        <a:bodyPr/>
        <a:lstStyle/>
        <a:p>
          <a:pPr latinLnBrk="1"/>
          <a:endParaRPr lang="ko-KR" altLang="en-US"/>
        </a:p>
      </dgm:t>
    </dgm:pt>
    <dgm:pt modelId="{4C4245DB-E151-7544-B5F6-925F7DC4EC4E}" type="sibTrans" cxnId="{C281ECC9-8DC5-A049-95FE-072B6C83C507}">
      <dgm:prSet/>
      <dgm:spPr/>
      <dgm:t>
        <a:bodyPr/>
        <a:lstStyle/>
        <a:p>
          <a:pPr latinLnBrk="1"/>
          <a:endParaRPr lang="ko-KR" altLang="en-US"/>
        </a:p>
      </dgm:t>
    </dgm:pt>
    <dgm:pt modelId="{FCCEDEB6-81E7-1D44-A819-9363D21E8943}">
      <dgm:prSet phldrT="[텍스트]"/>
      <dgm:spPr/>
      <dgm:t>
        <a:bodyPr/>
        <a:lstStyle/>
        <a:p>
          <a:pPr latinLnBrk="1"/>
          <a:r>
            <a:rPr lang="en-US" altLang="ko-KR" dirty="0" smtClean="0"/>
            <a:t>4.</a:t>
          </a:r>
          <a:r>
            <a:rPr lang="ko-KR" altLang="en-US" dirty="0" smtClean="0"/>
            <a:t> 결론 및 시사점</a:t>
          </a:r>
          <a:endParaRPr lang="ko-KR" altLang="en-US" dirty="0"/>
        </a:p>
      </dgm:t>
    </dgm:pt>
    <dgm:pt modelId="{B321B45C-2660-9F47-BA25-2811591A10F2}" type="parTrans" cxnId="{853297DC-295A-FE4A-A6C5-E133EADA0ECF}">
      <dgm:prSet/>
      <dgm:spPr/>
      <dgm:t>
        <a:bodyPr/>
        <a:lstStyle/>
        <a:p>
          <a:pPr latinLnBrk="1"/>
          <a:endParaRPr lang="ko-KR" altLang="en-US"/>
        </a:p>
      </dgm:t>
    </dgm:pt>
    <dgm:pt modelId="{1777C2C4-4794-1549-8FB9-879862D60712}" type="sibTrans" cxnId="{853297DC-295A-FE4A-A6C5-E133EADA0ECF}">
      <dgm:prSet/>
      <dgm:spPr/>
      <dgm:t>
        <a:bodyPr/>
        <a:lstStyle/>
        <a:p>
          <a:pPr latinLnBrk="1"/>
          <a:endParaRPr lang="ko-KR" altLang="en-US"/>
        </a:p>
      </dgm:t>
    </dgm:pt>
    <dgm:pt modelId="{25E01B4D-4190-D34C-9575-F410F2D09664}">
      <dgm:prSet phldrT="[텍스트]"/>
      <dgm:spPr/>
      <dgm:t>
        <a:bodyPr/>
        <a:lstStyle/>
        <a:p>
          <a:pPr latinLnBrk="1"/>
          <a:r>
            <a:rPr lang="en-US" altLang="ko-KR" dirty="0" smtClean="0"/>
            <a:t>5.</a:t>
          </a:r>
          <a:r>
            <a:rPr lang="ko-KR" altLang="en-US" dirty="0" smtClean="0"/>
            <a:t> 향후 계획</a:t>
          </a:r>
          <a:endParaRPr lang="ko-KR" altLang="en-US" dirty="0"/>
        </a:p>
      </dgm:t>
    </dgm:pt>
    <dgm:pt modelId="{3BA360DB-A161-E945-B2F9-1E8B9CE105E0}" type="parTrans" cxnId="{4BB05EB2-6CA6-AA4F-9425-B6F88D9D7790}">
      <dgm:prSet/>
      <dgm:spPr/>
    </dgm:pt>
    <dgm:pt modelId="{27F886E1-0954-094E-83D2-A5E6719AB000}" type="sibTrans" cxnId="{4BB05EB2-6CA6-AA4F-9425-B6F88D9D7790}">
      <dgm:prSet/>
      <dgm:spPr/>
    </dgm:pt>
    <dgm:pt modelId="{D1DE3A03-6C1A-5D44-A976-51725C844D36}" type="pres">
      <dgm:prSet presAssocID="{F55F5189-0967-CD47-93DA-CA9EC06942C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DB8AE4-0640-7542-97B3-1E43360B8095}" type="pres">
      <dgm:prSet presAssocID="{5790C284-0C0C-894A-95CC-D7567543FFE4}" presName="parentLin" presStyleCnt="0"/>
      <dgm:spPr/>
    </dgm:pt>
    <dgm:pt modelId="{A394EC08-FCCF-AC4B-8D85-4E3A5F660611}" type="pres">
      <dgm:prSet presAssocID="{5790C284-0C0C-894A-95CC-D7567543FFE4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9E7460F-48E7-6C43-8BB2-12325B55C5D7}" type="pres">
      <dgm:prSet presAssocID="{5790C284-0C0C-894A-95CC-D7567543FFE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2D92FB-A4D6-8043-888B-DC5234AECD5C}" type="pres">
      <dgm:prSet presAssocID="{5790C284-0C0C-894A-95CC-D7567543FFE4}" presName="negativeSpace" presStyleCnt="0"/>
      <dgm:spPr/>
    </dgm:pt>
    <dgm:pt modelId="{26121B34-53D6-E740-AB68-ABDA52D38CED}" type="pres">
      <dgm:prSet presAssocID="{5790C284-0C0C-894A-95CC-D7567543FFE4}" presName="childText" presStyleLbl="conFgAcc1" presStyleIdx="0" presStyleCnt="5" custLinFactNeighborX="-1640" custLinFactNeighborY="15394">
        <dgm:presLayoutVars>
          <dgm:bulletEnabled val="1"/>
        </dgm:presLayoutVars>
      </dgm:prSet>
      <dgm:spPr/>
    </dgm:pt>
    <dgm:pt modelId="{03F07F0F-70F2-364B-8085-2302B538AE41}" type="pres">
      <dgm:prSet presAssocID="{3AFC265D-88FB-5946-A61B-42C2ED156C57}" presName="spaceBetweenRectangles" presStyleCnt="0"/>
      <dgm:spPr/>
    </dgm:pt>
    <dgm:pt modelId="{00F9969A-0E95-1648-AABE-8267E6312630}" type="pres">
      <dgm:prSet presAssocID="{C6FC914A-3544-6040-863F-A36C8223A24D}" presName="parentLin" presStyleCnt="0"/>
      <dgm:spPr/>
    </dgm:pt>
    <dgm:pt modelId="{D9DDE322-BB23-A942-B770-8D811D587FDD}" type="pres">
      <dgm:prSet presAssocID="{C6FC914A-3544-6040-863F-A36C8223A24D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3795E9F-8D9F-8B4F-961D-C9D277BB7DD3}" type="pres">
      <dgm:prSet presAssocID="{C6FC914A-3544-6040-863F-A36C8223A24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10EC51-41DD-AB42-B549-20EDDBC76D83}" type="pres">
      <dgm:prSet presAssocID="{C6FC914A-3544-6040-863F-A36C8223A24D}" presName="negativeSpace" presStyleCnt="0"/>
      <dgm:spPr/>
    </dgm:pt>
    <dgm:pt modelId="{508C3B9E-38E5-C84B-96EE-433424A3E758}" type="pres">
      <dgm:prSet presAssocID="{C6FC914A-3544-6040-863F-A36C8223A24D}" presName="childText" presStyleLbl="conFgAcc1" presStyleIdx="1" presStyleCnt="5">
        <dgm:presLayoutVars>
          <dgm:bulletEnabled val="1"/>
        </dgm:presLayoutVars>
      </dgm:prSet>
      <dgm:spPr/>
    </dgm:pt>
    <dgm:pt modelId="{363798C9-AEBA-FF49-A56B-25E0EBF7D327}" type="pres">
      <dgm:prSet presAssocID="{26611DE2-5351-2946-9BDC-81DC441A2191}" presName="spaceBetweenRectangles" presStyleCnt="0"/>
      <dgm:spPr/>
    </dgm:pt>
    <dgm:pt modelId="{CE8B19B3-E938-4A4D-835C-E89A7C88E101}" type="pres">
      <dgm:prSet presAssocID="{2347A524-F471-8343-B7A6-1B0BFA064DC6}" presName="parentLin" presStyleCnt="0"/>
      <dgm:spPr/>
    </dgm:pt>
    <dgm:pt modelId="{8351D3E5-EE28-464A-A335-880AFF835ECC}" type="pres">
      <dgm:prSet presAssocID="{2347A524-F471-8343-B7A6-1B0BFA064DC6}" presName="parentLeftMargin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0B65926A-799D-0442-88B1-93C13C9D1C3F}" type="pres">
      <dgm:prSet presAssocID="{2347A524-F471-8343-B7A6-1B0BFA064D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90F20-9CAF-0F4C-8952-7FACEC61C601}" type="pres">
      <dgm:prSet presAssocID="{2347A524-F471-8343-B7A6-1B0BFA064DC6}" presName="negativeSpace" presStyleCnt="0"/>
      <dgm:spPr/>
    </dgm:pt>
    <dgm:pt modelId="{C1DDD485-661F-F74D-BCAE-CC7C2B61FCE2}" type="pres">
      <dgm:prSet presAssocID="{2347A524-F471-8343-B7A6-1B0BFA064DC6}" presName="childText" presStyleLbl="conFgAcc1" presStyleIdx="2" presStyleCnt="5">
        <dgm:presLayoutVars>
          <dgm:bulletEnabled val="1"/>
        </dgm:presLayoutVars>
      </dgm:prSet>
      <dgm:spPr/>
    </dgm:pt>
    <dgm:pt modelId="{2303FC48-783B-854D-9195-BC2CB10BDE6F}" type="pres">
      <dgm:prSet presAssocID="{4C4245DB-E151-7544-B5F6-925F7DC4EC4E}" presName="spaceBetweenRectangles" presStyleCnt="0"/>
      <dgm:spPr/>
    </dgm:pt>
    <dgm:pt modelId="{409337E3-F2E8-364D-9057-F6928C943192}" type="pres">
      <dgm:prSet presAssocID="{FCCEDEB6-81E7-1D44-A819-9363D21E8943}" presName="parentLin" presStyleCnt="0"/>
      <dgm:spPr/>
    </dgm:pt>
    <dgm:pt modelId="{5074881F-8D40-DF43-B710-5C281CEFCEF5}" type="pres">
      <dgm:prSet presAssocID="{FCCEDEB6-81E7-1D44-A819-9363D21E8943}" presName="parentLeftMargin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45D2E7DF-5EB2-0742-9A49-2D998986F2A2}" type="pres">
      <dgm:prSet presAssocID="{FCCEDEB6-81E7-1D44-A819-9363D21E894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992549-504E-8F4A-8ABF-904C099EB9A3}" type="pres">
      <dgm:prSet presAssocID="{FCCEDEB6-81E7-1D44-A819-9363D21E8943}" presName="negativeSpace" presStyleCnt="0"/>
      <dgm:spPr/>
    </dgm:pt>
    <dgm:pt modelId="{79AEC770-FF69-6F4F-BDA5-6221F6F05BBE}" type="pres">
      <dgm:prSet presAssocID="{FCCEDEB6-81E7-1D44-A819-9363D21E8943}" presName="childText" presStyleLbl="conFgAcc1" presStyleIdx="3" presStyleCnt="5">
        <dgm:presLayoutVars>
          <dgm:bulletEnabled val="1"/>
        </dgm:presLayoutVars>
      </dgm:prSet>
      <dgm:spPr/>
    </dgm:pt>
    <dgm:pt modelId="{2A2AE8C6-369A-E54E-9B34-B34523443490}" type="pres">
      <dgm:prSet presAssocID="{1777C2C4-4794-1549-8FB9-879862D60712}" presName="spaceBetweenRectangles" presStyleCnt="0"/>
      <dgm:spPr/>
    </dgm:pt>
    <dgm:pt modelId="{CE6DC43F-94AF-4B4D-B184-E8DB89381CF3}" type="pres">
      <dgm:prSet presAssocID="{25E01B4D-4190-D34C-9575-F410F2D09664}" presName="parentLin" presStyleCnt="0"/>
      <dgm:spPr/>
    </dgm:pt>
    <dgm:pt modelId="{E2FBE93A-F7D1-8343-B9AA-1283FF846976}" type="pres">
      <dgm:prSet presAssocID="{25E01B4D-4190-D34C-9575-F410F2D09664}" presName="parentLeftMargin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1C532B4-C696-C242-A42F-43C5C0B76B0A}" type="pres">
      <dgm:prSet presAssocID="{25E01B4D-4190-D34C-9575-F410F2D0966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753464-12C2-034C-9CA6-23D5812E9C89}" type="pres">
      <dgm:prSet presAssocID="{25E01B4D-4190-D34C-9575-F410F2D09664}" presName="negativeSpace" presStyleCnt="0"/>
      <dgm:spPr/>
    </dgm:pt>
    <dgm:pt modelId="{A33B55D6-20AB-9F4A-B878-63FDADB2239A}" type="pres">
      <dgm:prSet presAssocID="{25E01B4D-4190-D34C-9575-F410F2D0966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3CB4142-B67C-094B-964B-F547C7BE447E}" type="presOf" srcId="{C6FC914A-3544-6040-863F-A36C8223A24D}" destId="{83795E9F-8D9F-8B4F-961D-C9D277BB7DD3}" srcOrd="1" destOrd="0" presId="urn:microsoft.com/office/officeart/2005/8/layout/list1"/>
    <dgm:cxn modelId="{D366AC0D-D6D4-4144-8962-A1B051F0E101}" srcId="{F55F5189-0967-CD47-93DA-CA9EC06942CC}" destId="{5790C284-0C0C-894A-95CC-D7567543FFE4}" srcOrd="0" destOrd="0" parTransId="{6C48954C-87A5-7F4E-969C-976DDE0B275E}" sibTransId="{3AFC265D-88FB-5946-A61B-42C2ED156C57}"/>
    <dgm:cxn modelId="{4BB05EB2-6CA6-AA4F-9425-B6F88D9D7790}" srcId="{F55F5189-0967-CD47-93DA-CA9EC06942CC}" destId="{25E01B4D-4190-D34C-9575-F410F2D09664}" srcOrd="4" destOrd="0" parTransId="{3BA360DB-A161-E945-B2F9-1E8B9CE105E0}" sibTransId="{27F886E1-0954-094E-83D2-A5E6719AB000}"/>
    <dgm:cxn modelId="{2DC365DC-643B-5E4B-997F-76B534CE037F}" type="presOf" srcId="{C6FC914A-3544-6040-863F-A36C8223A24D}" destId="{D9DDE322-BB23-A942-B770-8D811D587FDD}" srcOrd="0" destOrd="0" presId="urn:microsoft.com/office/officeart/2005/8/layout/list1"/>
    <dgm:cxn modelId="{853297DC-295A-FE4A-A6C5-E133EADA0ECF}" srcId="{F55F5189-0967-CD47-93DA-CA9EC06942CC}" destId="{FCCEDEB6-81E7-1D44-A819-9363D21E8943}" srcOrd="3" destOrd="0" parTransId="{B321B45C-2660-9F47-BA25-2811591A10F2}" sibTransId="{1777C2C4-4794-1549-8FB9-879862D60712}"/>
    <dgm:cxn modelId="{A47F6AC5-B34D-9A42-9EB8-1D68D2604BF7}" type="presOf" srcId="{FCCEDEB6-81E7-1D44-A819-9363D21E8943}" destId="{5074881F-8D40-DF43-B710-5C281CEFCEF5}" srcOrd="0" destOrd="0" presId="urn:microsoft.com/office/officeart/2005/8/layout/list1"/>
    <dgm:cxn modelId="{A643EC8D-472D-F54E-BA22-5C5590D13A49}" type="presOf" srcId="{2347A524-F471-8343-B7A6-1B0BFA064DC6}" destId="{8351D3E5-EE28-464A-A335-880AFF835ECC}" srcOrd="0" destOrd="0" presId="urn:microsoft.com/office/officeart/2005/8/layout/list1"/>
    <dgm:cxn modelId="{625D815E-F355-E244-9B28-14FAB40CF3B6}" type="presOf" srcId="{FCCEDEB6-81E7-1D44-A819-9363D21E8943}" destId="{45D2E7DF-5EB2-0742-9A49-2D998986F2A2}" srcOrd="1" destOrd="0" presId="urn:microsoft.com/office/officeart/2005/8/layout/list1"/>
    <dgm:cxn modelId="{ED0AB968-E8AD-5C40-8C0E-4D173ADE9381}" type="presOf" srcId="{5790C284-0C0C-894A-95CC-D7567543FFE4}" destId="{89E7460F-48E7-6C43-8BB2-12325B55C5D7}" srcOrd="1" destOrd="0" presId="urn:microsoft.com/office/officeart/2005/8/layout/list1"/>
    <dgm:cxn modelId="{F019B4AC-C648-B246-8280-6EB5F5D4A075}" type="presOf" srcId="{2347A524-F471-8343-B7A6-1B0BFA064DC6}" destId="{0B65926A-799D-0442-88B1-93C13C9D1C3F}" srcOrd="1" destOrd="0" presId="urn:microsoft.com/office/officeart/2005/8/layout/list1"/>
    <dgm:cxn modelId="{10DE6D56-64B5-4840-9945-B1BF1A0C3E42}" srcId="{F55F5189-0967-CD47-93DA-CA9EC06942CC}" destId="{C6FC914A-3544-6040-863F-A36C8223A24D}" srcOrd="1" destOrd="0" parTransId="{A5500405-C8D4-8148-85B4-2965148DE81E}" sibTransId="{26611DE2-5351-2946-9BDC-81DC441A2191}"/>
    <dgm:cxn modelId="{C281ECC9-8DC5-A049-95FE-072B6C83C507}" srcId="{F55F5189-0967-CD47-93DA-CA9EC06942CC}" destId="{2347A524-F471-8343-B7A6-1B0BFA064DC6}" srcOrd="2" destOrd="0" parTransId="{84A6A008-4EDF-2C43-AB96-BBD303908C32}" sibTransId="{4C4245DB-E151-7544-B5F6-925F7DC4EC4E}"/>
    <dgm:cxn modelId="{545DDF9A-F27B-DD45-A318-78CCB9820AAD}" type="presOf" srcId="{25E01B4D-4190-D34C-9575-F410F2D09664}" destId="{51C532B4-C696-C242-A42F-43C5C0B76B0A}" srcOrd="1" destOrd="0" presId="urn:microsoft.com/office/officeart/2005/8/layout/list1"/>
    <dgm:cxn modelId="{AE6537DD-F3FC-3D4D-B8F3-8D6841E72C22}" type="presOf" srcId="{F55F5189-0967-CD47-93DA-CA9EC06942CC}" destId="{D1DE3A03-6C1A-5D44-A976-51725C844D36}" srcOrd="0" destOrd="0" presId="urn:microsoft.com/office/officeart/2005/8/layout/list1"/>
    <dgm:cxn modelId="{8AABB4D0-0EB5-F740-B71A-FCAE5CB02C0C}" type="presOf" srcId="{5790C284-0C0C-894A-95CC-D7567543FFE4}" destId="{A394EC08-FCCF-AC4B-8D85-4E3A5F660611}" srcOrd="0" destOrd="0" presId="urn:microsoft.com/office/officeart/2005/8/layout/list1"/>
    <dgm:cxn modelId="{02C332C6-BE28-B44D-8E26-3645A1709801}" type="presOf" srcId="{25E01B4D-4190-D34C-9575-F410F2D09664}" destId="{E2FBE93A-F7D1-8343-B9AA-1283FF846976}" srcOrd="0" destOrd="0" presId="urn:microsoft.com/office/officeart/2005/8/layout/list1"/>
    <dgm:cxn modelId="{913B15D8-16EB-674D-97EE-D27234A7D75B}" type="presParOf" srcId="{D1DE3A03-6C1A-5D44-A976-51725C844D36}" destId="{64DB8AE4-0640-7542-97B3-1E43360B8095}" srcOrd="0" destOrd="0" presId="urn:microsoft.com/office/officeart/2005/8/layout/list1"/>
    <dgm:cxn modelId="{A6E36932-21F3-B343-8476-3D93C7B669DF}" type="presParOf" srcId="{64DB8AE4-0640-7542-97B3-1E43360B8095}" destId="{A394EC08-FCCF-AC4B-8D85-4E3A5F660611}" srcOrd="0" destOrd="0" presId="urn:microsoft.com/office/officeart/2005/8/layout/list1"/>
    <dgm:cxn modelId="{EE8B41DA-1ECA-EC43-A342-AF7B0A669223}" type="presParOf" srcId="{64DB8AE4-0640-7542-97B3-1E43360B8095}" destId="{89E7460F-48E7-6C43-8BB2-12325B55C5D7}" srcOrd="1" destOrd="0" presId="urn:microsoft.com/office/officeart/2005/8/layout/list1"/>
    <dgm:cxn modelId="{C22869EE-4925-6743-8DEF-35E1AAF178B6}" type="presParOf" srcId="{D1DE3A03-6C1A-5D44-A976-51725C844D36}" destId="{982D92FB-A4D6-8043-888B-DC5234AECD5C}" srcOrd="1" destOrd="0" presId="urn:microsoft.com/office/officeart/2005/8/layout/list1"/>
    <dgm:cxn modelId="{28D2DBE4-0EAB-6C43-B127-8AB8A3BEB95A}" type="presParOf" srcId="{D1DE3A03-6C1A-5D44-A976-51725C844D36}" destId="{26121B34-53D6-E740-AB68-ABDA52D38CED}" srcOrd="2" destOrd="0" presId="urn:microsoft.com/office/officeart/2005/8/layout/list1"/>
    <dgm:cxn modelId="{E3856C10-9C7A-EB49-AB6A-B57A9DFC51B6}" type="presParOf" srcId="{D1DE3A03-6C1A-5D44-A976-51725C844D36}" destId="{03F07F0F-70F2-364B-8085-2302B538AE41}" srcOrd="3" destOrd="0" presId="urn:microsoft.com/office/officeart/2005/8/layout/list1"/>
    <dgm:cxn modelId="{72DDFEC4-939F-1A42-B8D6-35F84C2C48C2}" type="presParOf" srcId="{D1DE3A03-6C1A-5D44-A976-51725C844D36}" destId="{00F9969A-0E95-1648-AABE-8267E6312630}" srcOrd="4" destOrd="0" presId="urn:microsoft.com/office/officeart/2005/8/layout/list1"/>
    <dgm:cxn modelId="{88582DDD-2DB4-9F42-970C-E8BA2F0D9CF4}" type="presParOf" srcId="{00F9969A-0E95-1648-AABE-8267E6312630}" destId="{D9DDE322-BB23-A942-B770-8D811D587FDD}" srcOrd="0" destOrd="0" presId="urn:microsoft.com/office/officeart/2005/8/layout/list1"/>
    <dgm:cxn modelId="{D78490B5-B13E-8B43-893C-BCB37DA4DBA8}" type="presParOf" srcId="{00F9969A-0E95-1648-AABE-8267E6312630}" destId="{83795E9F-8D9F-8B4F-961D-C9D277BB7DD3}" srcOrd="1" destOrd="0" presId="urn:microsoft.com/office/officeart/2005/8/layout/list1"/>
    <dgm:cxn modelId="{B29B3CDA-6E98-BA42-8730-3046C6834E03}" type="presParOf" srcId="{D1DE3A03-6C1A-5D44-A976-51725C844D36}" destId="{5410EC51-41DD-AB42-B549-20EDDBC76D83}" srcOrd="5" destOrd="0" presId="urn:microsoft.com/office/officeart/2005/8/layout/list1"/>
    <dgm:cxn modelId="{4B1E1CD2-E7FE-174C-88B5-954DA5807DF7}" type="presParOf" srcId="{D1DE3A03-6C1A-5D44-A976-51725C844D36}" destId="{508C3B9E-38E5-C84B-96EE-433424A3E758}" srcOrd="6" destOrd="0" presId="urn:microsoft.com/office/officeart/2005/8/layout/list1"/>
    <dgm:cxn modelId="{9B7BCE18-78E9-1349-83CA-DC8423873BD7}" type="presParOf" srcId="{D1DE3A03-6C1A-5D44-A976-51725C844D36}" destId="{363798C9-AEBA-FF49-A56B-25E0EBF7D327}" srcOrd="7" destOrd="0" presId="urn:microsoft.com/office/officeart/2005/8/layout/list1"/>
    <dgm:cxn modelId="{3299CFF8-1B9C-C145-B420-7183F7008720}" type="presParOf" srcId="{D1DE3A03-6C1A-5D44-A976-51725C844D36}" destId="{CE8B19B3-E938-4A4D-835C-E89A7C88E101}" srcOrd="8" destOrd="0" presId="urn:microsoft.com/office/officeart/2005/8/layout/list1"/>
    <dgm:cxn modelId="{F9EC8CC4-258E-DB41-A84F-171ED3897FAC}" type="presParOf" srcId="{CE8B19B3-E938-4A4D-835C-E89A7C88E101}" destId="{8351D3E5-EE28-464A-A335-880AFF835ECC}" srcOrd="0" destOrd="0" presId="urn:microsoft.com/office/officeart/2005/8/layout/list1"/>
    <dgm:cxn modelId="{F3094F04-C92B-4E43-A398-7D23DC412685}" type="presParOf" srcId="{CE8B19B3-E938-4A4D-835C-E89A7C88E101}" destId="{0B65926A-799D-0442-88B1-93C13C9D1C3F}" srcOrd="1" destOrd="0" presId="urn:microsoft.com/office/officeart/2005/8/layout/list1"/>
    <dgm:cxn modelId="{CA71735D-AA09-6049-9B3A-CED632287B2D}" type="presParOf" srcId="{D1DE3A03-6C1A-5D44-A976-51725C844D36}" destId="{11190F20-9CAF-0F4C-8952-7FACEC61C601}" srcOrd="9" destOrd="0" presId="urn:microsoft.com/office/officeart/2005/8/layout/list1"/>
    <dgm:cxn modelId="{7470F3E5-4170-4145-88E3-2C3E628BD540}" type="presParOf" srcId="{D1DE3A03-6C1A-5D44-A976-51725C844D36}" destId="{C1DDD485-661F-F74D-BCAE-CC7C2B61FCE2}" srcOrd="10" destOrd="0" presId="urn:microsoft.com/office/officeart/2005/8/layout/list1"/>
    <dgm:cxn modelId="{D933922C-99C5-BD46-B975-AE44E2B06538}" type="presParOf" srcId="{D1DE3A03-6C1A-5D44-A976-51725C844D36}" destId="{2303FC48-783B-854D-9195-BC2CB10BDE6F}" srcOrd="11" destOrd="0" presId="urn:microsoft.com/office/officeart/2005/8/layout/list1"/>
    <dgm:cxn modelId="{4E020068-5A02-074B-AEE0-FDFC73E4ACDE}" type="presParOf" srcId="{D1DE3A03-6C1A-5D44-A976-51725C844D36}" destId="{409337E3-F2E8-364D-9057-F6928C943192}" srcOrd="12" destOrd="0" presId="urn:microsoft.com/office/officeart/2005/8/layout/list1"/>
    <dgm:cxn modelId="{77812E0E-02AC-EE45-B987-8086E6A68EB2}" type="presParOf" srcId="{409337E3-F2E8-364D-9057-F6928C943192}" destId="{5074881F-8D40-DF43-B710-5C281CEFCEF5}" srcOrd="0" destOrd="0" presId="urn:microsoft.com/office/officeart/2005/8/layout/list1"/>
    <dgm:cxn modelId="{28445693-479E-334D-8A98-B048A06FC0E8}" type="presParOf" srcId="{409337E3-F2E8-364D-9057-F6928C943192}" destId="{45D2E7DF-5EB2-0742-9A49-2D998986F2A2}" srcOrd="1" destOrd="0" presId="urn:microsoft.com/office/officeart/2005/8/layout/list1"/>
    <dgm:cxn modelId="{D4AF149E-6A91-704A-B86F-A698F8B7F8C2}" type="presParOf" srcId="{D1DE3A03-6C1A-5D44-A976-51725C844D36}" destId="{A7992549-504E-8F4A-8ABF-904C099EB9A3}" srcOrd="13" destOrd="0" presId="urn:microsoft.com/office/officeart/2005/8/layout/list1"/>
    <dgm:cxn modelId="{56A26EDF-219A-BB44-8260-3F54EAB346AE}" type="presParOf" srcId="{D1DE3A03-6C1A-5D44-A976-51725C844D36}" destId="{79AEC770-FF69-6F4F-BDA5-6221F6F05BBE}" srcOrd="14" destOrd="0" presId="urn:microsoft.com/office/officeart/2005/8/layout/list1"/>
    <dgm:cxn modelId="{77AB7423-A995-4E46-8989-E3D626C3CF6E}" type="presParOf" srcId="{D1DE3A03-6C1A-5D44-A976-51725C844D36}" destId="{2A2AE8C6-369A-E54E-9B34-B34523443490}" srcOrd="15" destOrd="0" presId="urn:microsoft.com/office/officeart/2005/8/layout/list1"/>
    <dgm:cxn modelId="{A47FC53C-9FE9-6445-AFAB-C36110B8BE66}" type="presParOf" srcId="{D1DE3A03-6C1A-5D44-A976-51725C844D36}" destId="{CE6DC43F-94AF-4B4D-B184-E8DB89381CF3}" srcOrd="16" destOrd="0" presId="urn:microsoft.com/office/officeart/2005/8/layout/list1"/>
    <dgm:cxn modelId="{DA4DB06F-EE93-FF4F-A2A1-94F284455921}" type="presParOf" srcId="{CE6DC43F-94AF-4B4D-B184-E8DB89381CF3}" destId="{E2FBE93A-F7D1-8343-B9AA-1283FF846976}" srcOrd="0" destOrd="0" presId="urn:microsoft.com/office/officeart/2005/8/layout/list1"/>
    <dgm:cxn modelId="{C06EE04D-7392-3846-9439-27A16CD049E0}" type="presParOf" srcId="{CE6DC43F-94AF-4B4D-B184-E8DB89381CF3}" destId="{51C532B4-C696-C242-A42F-43C5C0B76B0A}" srcOrd="1" destOrd="0" presId="urn:microsoft.com/office/officeart/2005/8/layout/list1"/>
    <dgm:cxn modelId="{1458EB4D-F731-734E-8E71-B44243D2774F}" type="presParOf" srcId="{D1DE3A03-6C1A-5D44-A976-51725C844D36}" destId="{23753464-12C2-034C-9CA6-23D5812E9C89}" srcOrd="17" destOrd="0" presId="urn:microsoft.com/office/officeart/2005/8/layout/list1"/>
    <dgm:cxn modelId="{01EB5B1F-CF3B-0149-AE46-F816DBF8EFBD}" type="presParOf" srcId="{D1DE3A03-6C1A-5D44-A976-51725C844D36}" destId="{A33B55D6-20AB-9F4A-B878-63FDADB2239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5687BB-0859-A946-B8AA-BD4FA89F864A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6592EDE-0DCE-6E43-8161-4F5D42D0AF13}">
      <dgm:prSet phldrT="[텍스트]"/>
      <dgm:spPr/>
      <dgm:t>
        <a:bodyPr/>
        <a:lstStyle/>
        <a:p>
          <a:pPr latinLnBrk="1"/>
          <a:r>
            <a:rPr lang="ko-KR" altLang="en-US" smtClean="0"/>
            <a:t>환경 빅데이터 연구</a:t>
          </a:r>
          <a:endParaRPr lang="ko-KR" altLang="en-US"/>
        </a:p>
      </dgm:t>
    </dgm:pt>
    <dgm:pt modelId="{A3FCE9B2-94C9-094E-9226-76B7E4EBA52E}" type="parTrans" cxnId="{1FC512FB-3D6A-BD42-B1F7-2470C51D90F1}">
      <dgm:prSet/>
      <dgm:spPr/>
      <dgm:t>
        <a:bodyPr/>
        <a:lstStyle/>
        <a:p>
          <a:pPr latinLnBrk="1"/>
          <a:endParaRPr lang="ko-KR" altLang="en-US"/>
        </a:p>
      </dgm:t>
    </dgm:pt>
    <dgm:pt modelId="{A831B1CC-B36F-2648-8BBF-DCCCF303737C}" type="sibTrans" cxnId="{1FC512FB-3D6A-BD42-B1F7-2470C51D90F1}">
      <dgm:prSet/>
      <dgm:spPr/>
      <dgm:t>
        <a:bodyPr/>
        <a:lstStyle/>
        <a:p>
          <a:pPr latinLnBrk="1"/>
          <a:endParaRPr lang="ko-KR" altLang="en-US"/>
        </a:p>
      </dgm:t>
    </dgm:pt>
    <dgm:pt modelId="{1489A350-3CB7-8742-9C6A-C9D86370D933}">
      <dgm:prSet phldrT="[텍스트]"/>
      <dgm:spPr/>
      <dgm:t>
        <a:bodyPr/>
        <a:lstStyle/>
        <a:p>
          <a:pPr latinLnBrk="1"/>
          <a:r>
            <a:rPr lang="ko-KR" altLang="en-US" smtClean="0"/>
            <a:t>주제 선정 → 데이터 수집∙ 가공 → 데이터 분석 전 과정에 빅데이터 분석기법 도입</a:t>
          </a:r>
          <a:endParaRPr lang="ko-KR" altLang="en-US"/>
        </a:p>
      </dgm:t>
    </dgm:pt>
    <dgm:pt modelId="{FF879973-4F83-2048-AD5E-57B2E0DD4A22}" type="parTrans" cxnId="{7B963C86-9D98-404E-BED1-F57289A13B2A}">
      <dgm:prSet/>
      <dgm:spPr/>
      <dgm:t>
        <a:bodyPr/>
        <a:lstStyle/>
        <a:p>
          <a:pPr latinLnBrk="1"/>
          <a:endParaRPr lang="ko-KR" altLang="en-US"/>
        </a:p>
      </dgm:t>
    </dgm:pt>
    <dgm:pt modelId="{6B04D86F-CE84-1349-9E39-0B58B9AF6EB9}" type="sibTrans" cxnId="{7B963C86-9D98-404E-BED1-F57289A13B2A}">
      <dgm:prSet/>
      <dgm:spPr/>
      <dgm:t>
        <a:bodyPr/>
        <a:lstStyle/>
        <a:p>
          <a:pPr latinLnBrk="1"/>
          <a:endParaRPr lang="ko-KR" altLang="en-US"/>
        </a:p>
      </dgm:t>
    </dgm:pt>
    <dgm:pt modelId="{E777EF3F-ADF2-CB47-B8A1-0474641389D7}">
      <dgm:prSet phldrT="[텍스트]"/>
      <dgm:spPr/>
      <dgm:t>
        <a:bodyPr/>
        <a:lstStyle/>
        <a:p>
          <a:pPr latinLnBrk="1"/>
          <a:r>
            <a:rPr lang="ko-KR" altLang="en-US" smtClean="0"/>
            <a:t>환경 빅데이터 인프라 구축</a:t>
          </a:r>
          <a:endParaRPr lang="ko-KR" altLang="en-US"/>
        </a:p>
      </dgm:t>
    </dgm:pt>
    <dgm:pt modelId="{7B034642-9396-D74D-98EF-DDBADFABB98A}" type="parTrans" cxnId="{C812806E-F9D3-2D4A-8D65-9F7726556BF6}">
      <dgm:prSet/>
      <dgm:spPr/>
      <dgm:t>
        <a:bodyPr/>
        <a:lstStyle/>
        <a:p>
          <a:pPr latinLnBrk="1"/>
          <a:endParaRPr lang="ko-KR" altLang="en-US"/>
        </a:p>
      </dgm:t>
    </dgm:pt>
    <dgm:pt modelId="{EB4501C6-8A46-0643-AC02-A4F6BADD26FB}" type="sibTrans" cxnId="{C812806E-F9D3-2D4A-8D65-9F7726556BF6}">
      <dgm:prSet/>
      <dgm:spPr/>
      <dgm:t>
        <a:bodyPr/>
        <a:lstStyle/>
        <a:p>
          <a:pPr latinLnBrk="1"/>
          <a:endParaRPr lang="ko-KR" altLang="en-US"/>
        </a:p>
      </dgm:t>
    </dgm:pt>
    <dgm:pt modelId="{FC1EDD2C-A9CF-654E-8AF8-27BA3F24E118}">
      <dgm:prSet phldrT="[텍스트]"/>
      <dgm:spPr/>
      <dgm:t>
        <a:bodyPr/>
        <a:lstStyle/>
        <a:p>
          <a:pPr latinLnBrk="1"/>
          <a:r>
            <a:rPr lang="ko-KR" altLang="en-US" smtClean="0"/>
            <a:t>연구 자료 및 알고리듬 공개</a:t>
          </a:r>
          <a:endParaRPr lang="ko-KR" altLang="en-US"/>
        </a:p>
      </dgm:t>
    </dgm:pt>
    <dgm:pt modelId="{E2BAAA6D-8599-854E-8FE4-A423BF20A9B5}" type="parTrans" cxnId="{CB8745B1-0275-CC41-B2F4-0DC65326DE05}">
      <dgm:prSet/>
      <dgm:spPr/>
      <dgm:t>
        <a:bodyPr/>
        <a:lstStyle/>
        <a:p>
          <a:pPr latinLnBrk="1"/>
          <a:endParaRPr lang="ko-KR" altLang="en-US"/>
        </a:p>
      </dgm:t>
    </dgm:pt>
    <dgm:pt modelId="{6E80D5DC-BA1C-4A48-8DB7-3EE50DECCE63}" type="sibTrans" cxnId="{CB8745B1-0275-CC41-B2F4-0DC65326DE05}">
      <dgm:prSet/>
      <dgm:spPr/>
      <dgm:t>
        <a:bodyPr/>
        <a:lstStyle/>
        <a:p>
          <a:pPr latinLnBrk="1"/>
          <a:endParaRPr lang="ko-KR" altLang="en-US"/>
        </a:p>
      </dgm:t>
    </dgm:pt>
    <dgm:pt modelId="{DA37ED4E-6AF6-A749-AB35-DE26C04A4995}">
      <dgm:prSet phldrT="[텍스트]"/>
      <dgm:spPr/>
      <dgm:t>
        <a:bodyPr/>
        <a:lstStyle/>
        <a:p>
          <a:pPr latinLnBrk="1"/>
          <a:r>
            <a:rPr lang="ko-KR" altLang="en-US" smtClean="0"/>
            <a:t>원내외 빅데이터 서비스 개발</a:t>
          </a:r>
          <a:endParaRPr lang="ko-KR" altLang="en-US"/>
        </a:p>
      </dgm:t>
    </dgm:pt>
    <dgm:pt modelId="{D914FF5C-877B-CA4B-8EDC-2ADFD6E3C4BB}" type="parTrans" cxnId="{467B1D5C-9EC0-E24E-B95E-1D3EC8837736}">
      <dgm:prSet/>
      <dgm:spPr/>
      <dgm:t>
        <a:bodyPr/>
        <a:lstStyle/>
        <a:p>
          <a:pPr latinLnBrk="1"/>
          <a:endParaRPr lang="ko-KR" altLang="en-US"/>
        </a:p>
      </dgm:t>
    </dgm:pt>
    <dgm:pt modelId="{7F7AEECE-BD45-4B48-AB29-C2FEA9C438B4}" type="sibTrans" cxnId="{467B1D5C-9EC0-E24E-B95E-1D3EC8837736}">
      <dgm:prSet/>
      <dgm:spPr/>
      <dgm:t>
        <a:bodyPr/>
        <a:lstStyle/>
        <a:p>
          <a:pPr latinLnBrk="1"/>
          <a:endParaRPr lang="ko-KR" altLang="en-US"/>
        </a:p>
      </dgm:t>
    </dgm:pt>
    <dgm:pt modelId="{01443651-DBD7-4A45-92F4-D8369DA9FEA1}">
      <dgm:prSet phldrT="[텍스트]"/>
      <dgm:spPr/>
      <dgm:t>
        <a:bodyPr/>
        <a:lstStyle/>
        <a:p>
          <a:pPr latinLnBrk="1"/>
          <a:r>
            <a:rPr lang="ko-KR" altLang="en-US" smtClean="0"/>
            <a:t>원내외 환경자료 수집</a:t>
          </a:r>
          <a:r>
            <a:rPr lang="en-US" altLang="ko-KR" dirty="0" smtClean="0"/>
            <a:t>-</a:t>
          </a:r>
          <a:r>
            <a:rPr lang="ko-KR" altLang="en-US" smtClean="0"/>
            <a:t>추출 사례 축적 및 공개</a:t>
          </a:r>
          <a:endParaRPr lang="ko-KR" altLang="en-US"/>
        </a:p>
      </dgm:t>
    </dgm:pt>
    <dgm:pt modelId="{B9CF756E-6A0C-554E-AE7D-903E74D99B3C}" type="parTrans" cxnId="{9063B0CF-138D-C74A-97B2-6D4675920ED7}">
      <dgm:prSet/>
      <dgm:spPr/>
      <dgm:t>
        <a:bodyPr/>
        <a:lstStyle/>
        <a:p>
          <a:pPr latinLnBrk="1"/>
          <a:endParaRPr lang="ko-KR" altLang="en-US"/>
        </a:p>
      </dgm:t>
    </dgm:pt>
    <dgm:pt modelId="{24FB55CD-5DAC-D14B-AF87-0EE06F5DC5E4}" type="sibTrans" cxnId="{9063B0CF-138D-C74A-97B2-6D4675920ED7}">
      <dgm:prSet/>
      <dgm:spPr/>
      <dgm:t>
        <a:bodyPr/>
        <a:lstStyle/>
        <a:p>
          <a:pPr latinLnBrk="1"/>
          <a:endParaRPr lang="ko-KR" altLang="en-US"/>
        </a:p>
      </dgm:t>
    </dgm:pt>
    <dgm:pt modelId="{A41FD0D0-5FB6-C042-9E2C-AB1FD88A64CE}">
      <dgm:prSet phldrT="[텍스트]"/>
      <dgm:spPr/>
      <dgm:t>
        <a:bodyPr/>
        <a:lstStyle/>
        <a:p>
          <a:pPr latinLnBrk="1"/>
          <a:r>
            <a:rPr lang="ko-KR" altLang="en-US" smtClean="0"/>
            <a:t>연구성과 활용 원내외 연구정보 서비스 및 공공서비스 개발</a:t>
          </a:r>
          <a:endParaRPr lang="ko-KR" altLang="en-US"/>
        </a:p>
      </dgm:t>
    </dgm:pt>
    <dgm:pt modelId="{76DF15D8-B0A8-ED46-9E3A-26E22EA29802}" type="parTrans" cxnId="{12FF8A05-0408-D348-BCF9-013E0391AB12}">
      <dgm:prSet/>
      <dgm:spPr/>
      <dgm:t>
        <a:bodyPr/>
        <a:lstStyle/>
        <a:p>
          <a:pPr latinLnBrk="1"/>
          <a:endParaRPr lang="ko-KR" altLang="en-US"/>
        </a:p>
      </dgm:t>
    </dgm:pt>
    <dgm:pt modelId="{C8C8F8D8-53AA-EC46-A2B8-CFC07437AA99}" type="sibTrans" cxnId="{12FF8A05-0408-D348-BCF9-013E0391AB12}">
      <dgm:prSet/>
      <dgm:spPr/>
      <dgm:t>
        <a:bodyPr/>
        <a:lstStyle/>
        <a:p>
          <a:pPr latinLnBrk="1"/>
          <a:endParaRPr lang="ko-KR" altLang="en-US"/>
        </a:p>
      </dgm:t>
    </dgm:pt>
    <dgm:pt modelId="{B4D8FAFC-A6E6-484A-A5B8-AAC9D41ABCB8}">
      <dgm:prSet phldrT="[텍스트]"/>
      <dgm:spPr/>
      <dgm:t>
        <a:bodyPr/>
        <a:lstStyle/>
        <a:p>
          <a:pPr latinLnBrk="1"/>
          <a:r>
            <a:rPr lang="ko-KR" altLang="en-US" smtClean="0"/>
            <a:t>예측 정확도 제고</a:t>
          </a:r>
          <a:r>
            <a:rPr lang="en-US" altLang="ko-KR" dirty="0" smtClean="0"/>
            <a:t>/</a:t>
          </a:r>
          <a:r>
            <a:rPr lang="ko-KR" altLang="en-US" smtClean="0"/>
            <a:t> 연구주제 발굴</a:t>
          </a:r>
          <a:r>
            <a:rPr lang="en-US" altLang="ko-KR" dirty="0" smtClean="0"/>
            <a:t>/</a:t>
          </a:r>
          <a:r>
            <a:rPr lang="ko-KR" altLang="en-US" smtClean="0"/>
            <a:t> 주기적 연구</a:t>
          </a:r>
          <a:r>
            <a:rPr lang="en-US" altLang="ko-KR" dirty="0" smtClean="0"/>
            <a:t>/</a:t>
          </a:r>
          <a:r>
            <a:rPr lang="ko-KR" altLang="en-US" smtClean="0"/>
            <a:t>시의성 중심 연구 시행 가능성 모색</a:t>
          </a:r>
          <a:endParaRPr lang="ko-KR" altLang="en-US"/>
        </a:p>
      </dgm:t>
    </dgm:pt>
    <dgm:pt modelId="{BD4BA9DE-BEA8-3C47-A2AA-DF217B962381}" type="parTrans" cxnId="{198220F1-2D53-9D42-8556-4F397DF85179}">
      <dgm:prSet/>
      <dgm:spPr/>
      <dgm:t>
        <a:bodyPr/>
        <a:lstStyle/>
        <a:p>
          <a:pPr latinLnBrk="1"/>
          <a:endParaRPr lang="ko-KR" altLang="en-US"/>
        </a:p>
      </dgm:t>
    </dgm:pt>
    <dgm:pt modelId="{F56FF972-BB7E-F643-BF39-AEAA8EA7C6A1}" type="sibTrans" cxnId="{198220F1-2D53-9D42-8556-4F397DF85179}">
      <dgm:prSet/>
      <dgm:spPr/>
      <dgm:t>
        <a:bodyPr/>
        <a:lstStyle/>
        <a:p>
          <a:pPr latinLnBrk="1"/>
          <a:endParaRPr lang="ko-KR" altLang="en-US"/>
        </a:p>
      </dgm:t>
    </dgm:pt>
    <dgm:pt modelId="{07B8E602-D13E-B849-8B35-9A606DCC416F}" type="pres">
      <dgm:prSet presAssocID="{B15687BB-0859-A946-B8AA-BD4FA89F86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A418AE-08FC-7C4C-BD72-6358CD88EC50}" type="pres">
      <dgm:prSet presAssocID="{06592EDE-0DCE-6E43-8161-4F5D42D0AF1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F75B1B-F16E-8843-8E07-9930B659DF18}" type="pres">
      <dgm:prSet presAssocID="{06592EDE-0DCE-6E43-8161-4F5D42D0AF1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0AC529-1DCE-F244-BE4D-ACC5085459AE}" type="pres">
      <dgm:prSet presAssocID="{E777EF3F-ADF2-CB47-B8A1-0474641389D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4932D8-CF26-1040-8762-F62E18D15A0A}" type="pres">
      <dgm:prSet presAssocID="{E777EF3F-ADF2-CB47-B8A1-0474641389D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FC3669-26CB-424F-90DD-B88252FC766F}" type="pres">
      <dgm:prSet presAssocID="{DA37ED4E-6AF6-A749-AB35-DE26C04A499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BD12CB-7BFA-2145-8F53-D889C2AE603E}" type="pres">
      <dgm:prSet presAssocID="{DA37ED4E-6AF6-A749-AB35-DE26C04A4995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063B0CF-138D-C74A-97B2-6D4675920ED7}" srcId="{E777EF3F-ADF2-CB47-B8A1-0474641389D7}" destId="{01443651-DBD7-4A45-92F4-D8369DA9FEA1}" srcOrd="1" destOrd="0" parTransId="{B9CF756E-6A0C-554E-AE7D-903E74D99B3C}" sibTransId="{24FB55CD-5DAC-D14B-AF87-0EE06F5DC5E4}"/>
    <dgm:cxn modelId="{C812806E-F9D3-2D4A-8D65-9F7726556BF6}" srcId="{B15687BB-0859-A946-B8AA-BD4FA89F864A}" destId="{E777EF3F-ADF2-CB47-B8A1-0474641389D7}" srcOrd="1" destOrd="0" parTransId="{7B034642-9396-D74D-98EF-DDBADFABB98A}" sibTransId="{EB4501C6-8A46-0643-AC02-A4F6BADD26FB}"/>
    <dgm:cxn modelId="{12FF8A05-0408-D348-BCF9-013E0391AB12}" srcId="{DA37ED4E-6AF6-A749-AB35-DE26C04A4995}" destId="{A41FD0D0-5FB6-C042-9E2C-AB1FD88A64CE}" srcOrd="0" destOrd="0" parTransId="{76DF15D8-B0A8-ED46-9E3A-26E22EA29802}" sibTransId="{C8C8F8D8-53AA-EC46-A2B8-CFC07437AA99}"/>
    <dgm:cxn modelId="{CADA7C0C-494B-0841-9063-2055E98F5087}" type="presOf" srcId="{B15687BB-0859-A946-B8AA-BD4FA89F864A}" destId="{07B8E602-D13E-B849-8B35-9A606DCC416F}" srcOrd="0" destOrd="0" presId="urn:microsoft.com/office/officeart/2005/8/layout/vList2"/>
    <dgm:cxn modelId="{467B1D5C-9EC0-E24E-B95E-1D3EC8837736}" srcId="{B15687BB-0859-A946-B8AA-BD4FA89F864A}" destId="{DA37ED4E-6AF6-A749-AB35-DE26C04A4995}" srcOrd="2" destOrd="0" parTransId="{D914FF5C-877B-CA4B-8EDC-2ADFD6E3C4BB}" sibTransId="{7F7AEECE-BD45-4B48-AB29-C2FEA9C438B4}"/>
    <dgm:cxn modelId="{BA0DDE29-A5BD-4D44-93A8-FC8B062B5481}" type="presOf" srcId="{DA37ED4E-6AF6-A749-AB35-DE26C04A4995}" destId="{E8FC3669-26CB-424F-90DD-B88252FC766F}" srcOrd="0" destOrd="0" presId="urn:microsoft.com/office/officeart/2005/8/layout/vList2"/>
    <dgm:cxn modelId="{F0D24ACE-2887-1045-9A94-20C4B78FEE01}" type="presOf" srcId="{1489A350-3CB7-8742-9C6A-C9D86370D933}" destId="{73F75B1B-F16E-8843-8E07-9930B659DF18}" srcOrd="0" destOrd="0" presId="urn:microsoft.com/office/officeart/2005/8/layout/vList2"/>
    <dgm:cxn modelId="{8C4291AA-3512-3649-944F-2AFA32497B8F}" type="presOf" srcId="{FC1EDD2C-A9CF-654E-8AF8-27BA3F24E118}" destId="{BA4932D8-CF26-1040-8762-F62E18D15A0A}" srcOrd="0" destOrd="0" presId="urn:microsoft.com/office/officeart/2005/8/layout/vList2"/>
    <dgm:cxn modelId="{7B963C86-9D98-404E-BED1-F57289A13B2A}" srcId="{06592EDE-0DCE-6E43-8161-4F5D42D0AF13}" destId="{1489A350-3CB7-8742-9C6A-C9D86370D933}" srcOrd="0" destOrd="0" parTransId="{FF879973-4F83-2048-AD5E-57B2E0DD4A22}" sibTransId="{6B04D86F-CE84-1349-9E39-0B58B9AF6EB9}"/>
    <dgm:cxn modelId="{6F546BE6-B76D-A049-AEEC-1464D7A2BD4C}" type="presOf" srcId="{01443651-DBD7-4A45-92F4-D8369DA9FEA1}" destId="{BA4932D8-CF26-1040-8762-F62E18D15A0A}" srcOrd="0" destOrd="1" presId="urn:microsoft.com/office/officeart/2005/8/layout/vList2"/>
    <dgm:cxn modelId="{95BBF765-1616-DB49-83EA-688F03CBEDF1}" type="presOf" srcId="{A41FD0D0-5FB6-C042-9E2C-AB1FD88A64CE}" destId="{FBBD12CB-7BFA-2145-8F53-D889C2AE603E}" srcOrd="0" destOrd="0" presId="urn:microsoft.com/office/officeart/2005/8/layout/vList2"/>
    <dgm:cxn modelId="{198220F1-2D53-9D42-8556-4F397DF85179}" srcId="{06592EDE-0DCE-6E43-8161-4F5D42D0AF13}" destId="{B4D8FAFC-A6E6-484A-A5B8-AAC9D41ABCB8}" srcOrd="1" destOrd="0" parTransId="{BD4BA9DE-BEA8-3C47-A2AA-DF217B962381}" sibTransId="{F56FF972-BB7E-F643-BF39-AEAA8EA7C6A1}"/>
    <dgm:cxn modelId="{1FC512FB-3D6A-BD42-B1F7-2470C51D90F1}" srcId="{B15687BB-0859-A946-B8AA-BD4FA89F864A}" destId="{06592EDE-0DCE-6E43-8161-4F5D42D0AF13}" srcOrd="0" destOrd="0" parTransId="{A3FCE9B2-94C9-094E-9226-76B7E4EBA52E}" sibTransId="{A831B1CC-B36F-2648-8BBF-DCCCF303737C}"/>
    <dgm:cxn modelId="{22D7124A-D6FB-FC47-B87C-B7994C711457}" type="presOf" srcId="{B4D8FAFC-A6E6-484A-A5B8-AAC9D41ABCB8}" destId="{73F75B1B-F16E-8843-8E07-9930B659DF18}" srcOrd="0" destOrd="1" presId="urn:microsoft.com/office/officeart/2005/8/layout/vList2"/>
    <dgm:cxn modelId="{78BA6DC9-3B66-244E-86B6-1AE49EE4289C}" type="presOf" srcId="{06592EDE-0DCE-6E43-8161-4F5D42D0AF13}" destId="{F6A418AE-08FC-7C4C-BD72-6358CD88EC50}" srcOrd="0" destOrd="0" presId="urn:microsoft.com/office/officeart/2005/8/layout/vList2"/>
    <dgm:cxn modelId="{7EF45FCF-E23C-FA45-8662-3BC776968C32}" type="presOf" srcId="{E777EF3F-ADF2-CB47-B8A1-0474641389D7}" destId="{F70AC529-1DCE-F244-BE4D-ACC5085459AE}" srcOrd="0" destOrd="0" presId="urn:microsoft.com/office/officeart/2005/8/layout/vList2"/>
    <dgm:cxn modelId="{CB8745B1-0275-CC41-B2F4-0DC65326DE05}" srcId="{E777EF3F-ADF2-CB47-B8A1-0474641389D7}" destId="{FC1EDD2C-A9CF-654E-8AF8-27BA3F24E118}" srcOrd="0" destOrd="0" parTransId="{E2BAAA6D-8599-854E-8FE4-A423BF20A9B5}" sibTransId="{6E80D5DC-BA1C-4A48-8DB7-3EE50DECCE63}"/>
    <dgm:cxn modelId="{5C6AA1D0-3136-F84A-809D-796C6B435B11}" type="presParOf" srcId="{07B8E602-D13E-B849-8B35-9A606DCC416F}" destId="{F6A418AE-08FC-7C4C-BD72-6358CD88EC50}" srcOrd="0" destOrd="0" presId="urn:microsoft.com/office/officeart/2005/8/layout/vList2"/>
    <dgm:cxn modelId="{91C011A4-C8CB-1141-90F6-AE16FC5D214F}" type="presParOf" srcId="{07B8E602-D13E-B849-8B35-9A606DCC416F}" destId="{73F75B1B-F16E-8843-8E07-9930B659DF18}" srcOrd="1" destOrd="0" presId="urn:microsoft.com/office/officeart/2005/8/layout/vList2"/>
    <dgm:cxn modelId="{7201FCB8-6119-174C-B0BF-4D1460775958}" type="presParOf" srcId="{07B8E602-D13E-B849-8B35-9A606DCC416F}" destId="{F70AC529-1DCE-F244-BE4D-ACC5085459AE}" srcOrd="2" destOrd="0" presId="urn:microsoft.com/office/officeart/2005/8/layout/vList2"/>
    <dgm:cxn modelId="{199F99E5-19B2-414D-9BD2-EB4E53C8D4FB}" type="presParOf" srcId="{07B8E602-D13E-B849-8B35-9A606DCC416F}" destId="{BA4932D8-CF26-1040-8762-F62E18D15A0A}" srcOrd="3" destOrd="0" presId="urn:microsoft.com/office/officeart/2005/8/layout/vList2"/>
    <dgm:cxn modelId="{E65443CE-E18E-7D48-B87D-54644C880519}" type="presParOf" srcId="{07B8E602-D13E-B849-8B35-9A606DCC416F}" destId="{E8FC3669-26CB-424F-90DD-B88252FC766F}" srcOrd="4" destOrd="0" presId="urn:microsoft.com/office/officeart/2005/8/layout/vList2"/>
    <dgm:cxn modelId="{E49CBDD0-3D4B-5745-B672-671C57680B06}" type="presParOf" srcId="{07B8E602-D13E-B849-8B35-9A606DCC416F}" destId="{FBBD12CB-7BFA-2145-8F53-D889C2AE603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36E509-B123-C04C-96B6-A5F22197993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29EA46C1-DF21-0946-B87A-CB5C5F59917E}">
      <dgm:prSet phldrT="[텍스트]"/>
      <dgm:spPr/>
      <dgm:t>
        <a:bodyPr/>
        <a:lstStyle/>
        <a:p>
          <a:pPr latinLnBrk="1"/>
          <a:r>
            <a:rPr lang="ko-KR" altLang="en-US"/>
            <a:t> 주제선정</a:t>
          </a:r>
        </a:p>
      </dgm:t>
    </dgm:pt>
    <dgm:pt modelId="{51D986FF-1CA5-5E42-B235-36EF67254869}" type="parTrans" cxnId="{3D502BA6-B53A-0048-8D27-B815F6C4F540}">
      <dgm:prSet/>
      <dgm:spPr/>
      <dgm:t>
        <a:bodyPr/>
        <a:lstStyle/>
        <a:p>
          <a:pPr latinLnBrk="1"/>
          <a:endParaRPr lang="ko-KR" altLang="en-US"/>
        </a:p>
      </dgm:t>
    </dgm:pt>
    <dgm:pt modelId="{980A3A65-6A06-924F-A246-608786EF1CB1}" type="sibTrans" cxnId="{3D502BA6-B53A-0048-8D27-B815F6C4F540}">
      <dgm:prSet/>
      <dgm:spPr/>
      <dgm:t>
        <a:bodyPr/>
        <a:lstStyle/>
        <a:p>
          <a:pPr latinLnBrk="1"/>
          <a:endParaRPr lang="ko-KR" altLang="en-US"/>
        </a:p>
      </dgm:t>
    </dgm:pt>
    <dgm:pt modelId="{C68FD56B-632D-8741-85FF-CA3BF11762CB}">
      <dgm:prSet phldrT="[텍스트]"/>
      <dgm:spPr/>
      <dgm:t>
        <a:bodyPr/>
        <a:lstStyle/>
        <a:p>
          <a:pPr latinLnBrk="1"/>
          <a:r>
            <a:rPr lang="ko-KR" altLang="en-US"/>
            <a:t>자료수집</a:t>
          </a:r>
        </a:p>
      </dgm:t>
    </dgm:pt>
    <dgm:pt modelId="{623E0CEF-A9A1-B34E-9432-F508B9E35BD6}" type="parTrans" cxnId="{894AE8EA-EDED-E840-9C7E-D3F25D40EC0E}">
      <dgm:prSet/>
      <dgm:spPr/>
      <dgm:t>
        <a:bodyPr/>
        <a:lstStyle/>
        <a:p>
          <a:pPr latinLnBrk="1"/>
          <a:endParaRPr lang="ko-KR" altLang="en-US"/>
        </a:p>
      </dgm:t>
    </dgm:pt>
    <dgm:pt modelId="{8E0BC648-5137-EE44-B38E-6AA486E8E243}" type="sibTrans" cxnId="{894AE8EA-EDED-E840-9C7E-D3F25D40EC0E}">
      <dgm:prSet/>
      <dgm:spPr/>
      <dgm:t>
        <a:bodyPr/>
        <a:lstStyle/>
        <a:p>
          <a:pPr latinLnBrk="1"/>
          <a:endParaRPr lang="ko-KR" altLang="en-US"/>
        </a:p>
      </dgm:t>
    </dgm:pt>
    <dgm:pt modelId="{994C1D15-F183-E34B-B558-FDBCD3012DC0}">
      <dgm:prSet phldrT="[텍스트]"/>
      <dgm:spPr/>
      <dgm:t>
        <a:bodyPr/>
        <a:lstStyle/>
        <a:p>
          <a:pPr latinLnBrk="1"/>
          <a:r>
            <a:rPr lang="ko-KR" altLang="en-US"/>
            <a:t>자료분석</a:t>
          </a:r>
        </a:p>
      </dgm:t>
    </dgm:pt>
    <dgm:pt modelId="{C8F5331C-D775-4C43-8221-38023068DA62}" type="parTrans" cxnId="{ED6F3CF9-1861-D34C-8F6E-A08C321D1602}">
      <dgm:prSet/>
      <dgm:spPr/>
      <dgm:t>
        <a:bodyPr/>
        <a:lstStyle/>
        <a:p>
          <a:pPr latinLnBrk="1"/>
          <a:endParaRPr lang="ko-KR" altLang="en-US"/>
        </a:p>
      </dgm:t>
    </dgm:pt>
    <dgm:pt modelId="{33170750-7A96-254D-BEE7-075A910D6302}" type="sibTrans" cxnId="{ED6F3CF9-1861-D34C-8F6E-A08C321D1602}">
      <dgm:prSet/>
      <dgm:spPr/>
      <dgm:t>
        <a:bodyPr/>
        <a:lstStyle/>
        <a:p>
          <a:pPr latinLnBrk="1"/>
          <a:endParaRPr lang="ko-KR" altLang="en-US"/>
        </a:p>
      </dgm:t>
    </dgm:pt>
    <dgm:pt modelId="{961C072B-F9A5-0645-89C3-3586D9C6BA67}">
      <dgm:prSet phldrT="[텍스트]"/>
      <dgm:spPr/>
      <dgm:t>
        <a:bodyPr/>
        <a:lstStyle/>
        <a:p>
          <a:pPr latinLnBrk="1"/>
          <a:r>
            <a:rPr lang="ko-KR" altLang="en-US"/>
            <a:t>결과전달</a:t>
          </a:r>
        </a:p>
      </dgm:t>
    </dgm:pt>
    <dgm:pt modelId="{831D54F5-4BAE-1349-99EB-4067C6C99BA1}" type="parTrans" cxnId="{8F290145-15D8-7345-A524-D3DC7136E22F}">
      <dgm:prSet/>
      <dgm:spPr/>
      <dgm:t>
        <a:bodyPr/>
        <a:lstStyle/>
        <a:p>
          <a:pPr latinLnBrk="1"/>
          <a:endParaRPr lang="ko-KR" altLang="en-US"/>
        </a:p>
      </dgm:t>
    </dgm:pt>
    <dgm:pt modelId="{025D357A-FAC8-1449-BE5D-F61A9ACDE302}" type="sibTrans" cxnId="{8F290145-15D8-7345-A524-D3DC7136E22F}">
      <dgm:prSet/>
      <dgm:spPr/>
      <dgm:t>
        <a:bodyPr/>
        <a:lstStyle/>
        <a:p>
          <a:pPr latinLnBrk="1"/>
          <a:endParaRPr lang="ko-KR" altLang="en-US"/>
        </a:p>
      </dgm:t>
    </dgm:pt>
    <dgm:pt modelId="{580BE8A5-67DF-074B-BE5C-3660251BF943}" type="pres">
      <dgm:prSet presAssocID="{5836E509-B123-C04C-96B6-A5F221979931}" presName="Name0" presStyleCnt="0">
        <dgm:presLayoutVars>
          <dgm:dir/>
          <dgm:animLvl val="lvl"/>
          <dgm:resizeHandles val="exact"/>
        </dgm:presLayoutVars>
      </dgm:prSet>
      <dgm:spPr/>
    </dgm:pt>
    <dgm:pt modelId="{E1F44E44-6271-CB47-8AAB-18A08EA9BE6C}" type="pres">
      <dgm:prSet presAssocID="{29EA46C1-DF21-0946-B87A-CB5C5F59917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94D72F-0602-2D47-8E23-5A9E2DF1D28B}" type="pres">
      <dgm:prSet presAssocID="{980A3A65-6A06-924F-A246-608786EF1CB1}" presName="parTxOnlySpace" presStyleCnt="0"/>
      <dgm:spPr/>
    </dgm:pt>
    <dgm:pt modelId="{67B2D154-06CC-F546-BB30-EA13BD11E88E}" type="pres">
      <dgm:prSet presAssocID="{C68FD56B-632D-8741-85FF-CA3BF11762CB}" presName="parTxOnly" presStyleLbl="node1" presStyleIdx="1" presStyleCnt="4" custLinFactNeighborY="20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D3DB0B-3193-A447-B36B-881E121E5E22}" type="pres">
      <dgm:prSet presAssocID="{8E0BC648-5137-EE44-B38E-6AA486E8E243}" presName="parTxOnlySpace" presStyleCnt="0"/>
      <dgm:spPr/>
    </dgm:pt>
    <dgm:pt modelId="{C136A174-72F8-6B42-AA18-FB6C925DEB38}" type="pres">
      <dgm:prSet presAssocID="{994C1D15-F183-E34B-B558-FDBCD3012D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0C9A1A-8EEF-3742-AC25-2185D934ED43}" type="pres">
      <dgm:prSet presAssocID="{33170750-7A96-254D-BEE7-075A910D6302}" presName="parTxOnlySpace" presStyleCnt="0"/>
      <dgm:spPr/>
    </dgm:pt>
    <dgm:pt modelId="{077EAAFD-A299-0D4F-85E2-EC358AF243FB}" type="pres">
      <dgm:prSet presAssocID="{961C072B-F9A5-0645-89C3-3586D9C6BA6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F290145-15D8-7345-A524-D3DC7136E22F}" srcId="{5836E509-B123-C04C-96B6-A5F221979931}" destId="{961C072B-F9A5-0645-89C3-3586D9C6BA67}" srcOrd="3" destOrd="0" parTransId="{831D54F5-4BAE-1349-99EB-4067C6C99BA1}" sibTransId="{025D357A-FAC8-1449-BE5D-F61A9ACDE302}"/>
    <dgm:cxn modelId="{CE3A40F0-5001-3442-9B59-F03BA89C915F}" type="presOf" srcId="{961C072B-F9A5-0645-89C3-3586D9C6BA67}" destId="{077EAAFD-A299-0D4F-85E2-EC358AF243FB}" srcOrd="0" destOrd="0" presId="urn:microsoft.com/office/officeart/2005/8/layout/chevron1"/>
    <dgm:cxn modelId="{894AE8EA-EDED-E840-9C7E-D3F25D40EC0E}" srcId="{5836E509-B123-C04C-96B6-A5F221979931}" destId="{C68FD56B-632D-8741-85FF-CA3BF11762CB}" srcOrd="1" destOrd="0" parTransId="{623E0CEF-A9A1-B34E-9432-F508B9E35BD6}" sibTransId="{8E0BC648-5137-EE44-B38E-6AA486E8E243}"/>
    <dgm:cxn modelId="{3D502BA6-B53A-0048-8D27-B815F6C4F540}" srcId="{5836E509-B123-C04C-96B6-A5F221979931}" destId="{29EA46C1-DF21-0946-B87A-CB5C5F59917E}" srcOrd="0" destOrd="0" parTransId="{51D986FF-1CA5-5E42-B235-36EF67254869}" sibTransId="{980A3A65-6A06-924F-A246-608786EF1CB1}"/>
    <dgm:cxn modelId="{ED6F3CF9-1861-D34C-8F6E-A08C321D1602}" srcId="{5836E509-B123-C04C-96B6-A5F221979931}" destId="{994C1D15-F183-E34B-B558-FDBCD3012DC0}" srcOrd="2" destOrd="0" parTransId="{C8F5331C-D775-4C43-8221-38023068DA62}" sibTransId="{33170750-7A96-254D-BEE7-075A910D6302}"/>
    <dgm:cxn modelId="{C29FC259-06ED-0540-A43E-985FF60B0D98}" type="presOf" srcId="{5836E509-B123-C04C-96B6-A5F221979931}" destId="{580BE8A5-67DF-074B-BE5C-3660251BF943}" srcOrd="0" destOrd="0" presId="urn:microsoft.com/office/officeart/2005/8/layout/chevron1"/>
    <dgm:cxn modelId="{84318DDC-7659-F541-9F41-0299F52F24D8}" type="presOf" srcId="{994C1D15-F183-E34B-B558-FDBCD3012DC0}" destId="{C136A174-72F8-6B42-AA18-FB6C925DEB38}" srcOrd="0" destOrd="0" presId="urn:microsoft.com/office/officeart/2005/8/layout/chevron1"/>
    <dgm:cxn modelId="{7B04A9BB-AEFC-604C-A664-62F6B04D72A2}" type="presOf" srcId="{29EA46C1-DF21-0946-B87A-CB5C5F59917E}" destId="{E1F44E44-6271-CB47-8AAB-18A08EA9BE6C}" srcOrd="0" destOrd="0" presId="urn:microsoft.com/office/officeart/2005/8/layout/chevron1"/>
    <dgm:cxn modelId="{99D3134D-F2EE-EA47-82E6-402B53579D5E}" type="presOf" srcId="{C68FD56B-632D-8741-85FF-CA3BF11762CB}" destId="{67B2D154-06CC-F546-BB30-EA13BD11E88E}" srcOrd="0" destOrd="0" presId="urn:microsoft.com/office/officeart/2005/8/layout/chevron1"/>
    <dgm:cxn modelId="{39DAA92F-A429-624F-B0FD-B9B3EBAA6DCF}" type="presParOf" srcId="{580BE8A5-67DF-074B-BE5C-3660251BF943}" destId="{E1F44E44-6271-CB47-8AAB-18A08EA9BE6C}" srcOrd="0" destOrd="0" presId="urn:microsoft.com/office/officeart/2005/8/layout/chevron1"/>
    <dgm:cxn modelId="{9FF82D00-9653-4B47-B8B5-45DC653E6DC4}" type="presParOf" srcId="{580BE8A5-67DF-074B-BE5C-3660251BF943}" destId="{FA94D72F-0602-2D47-8E23-5A9E2DF1D28B}" srcOrd="1" destOrd="0" presId="urn:microsoft.com/office/officeart/2005/8/layout/chevron1"/>
    <dgm:cxn modelId="{F8986EF7-E23D-3D40-AF13-111C9276E0A6}" type="presParOf" srcId="{580BE8A5-67DF-074B-BE5C-3660251BF943}" destId="{67B2D154-06CC-F546-BB30-EA13BD11E88E}" srcOrd="2" destOrd="0" presId="urn:microsoft.com/office/officeart/2005/8/layout/chevron1"/>
    <dgm:cxn modelId="{0A068B3A-5F15-8E48-BCF0-E343EEFEC901}" type="presParOf" srcId="{580BE8A5-67DF-074B-BE5C-3660251BF943}" destId="{75D3DB0B-3193-A447-B36B-881E121E5E22}" srcOrd="3" destOrd="0" presId="urn:microsoft.com/office/officeart/2005/8/layout/chevron1"/>
    <dgm:cxn modelId="{F6B2207F-B50F-FB40-897A-9FCB36B6FBFF}" type="presParOf" srcId="{580BE8A5-67DF-074B-BE5C-3660251BF943}" destId="{C136A174-72F8-6B42-AA18-FB6C925DEB38}" srcOrd="4" destOrd="0" presId="urn:microsoft.com/office/officeart/2005/8/layout/chevron1"/>
    <dgm:cxn modelId="{9BF28AC7-99F5-334A-ADFC-125620C27D1E}" type="presParOf" srcId="{580BE8A5-67DF-074B-BE5C-3660251BF943}" destId="{980C9A1A-8EEF-3742-AC25-2185D934ED43}" srcOrd="5" destOrd="0" presId="urn:microsoft.com/office/officeart/2005/8/layout/chevron1"/>
    <dgm:cxn modelId="{6935CA9A-2FDB-8F46-9A01-92580BEBB8B1}" type="presParOf" srcId="{580BE8A5-67DF-074B-BE5C-3660251BF943}" destId="{077EAAFD-A299-0D4F-85E2-EC358AF243F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52459E-F8D1-44DF-A9F8-DB9DF91E67C4}" type="doc">
      <dgm:prSet loTypeId="urn:microsoft.com/office/officeart/2005/8/layout/radial6" loCatId="relationship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DE19B404-1056-4386-A997-65ADA3EE2C49}">
      <dgm:prSet phldrT="[텍스트]" custT="1"/>
      <dgm:spPr>
        <a:xfrm>
          <a:off x="1073010" y="846211"/>
          <a:ext cx="662291" cy="678167"/>
        </a:xfrm>
      </dgm:spPr>
      <dgm:t>
        <a:bodyPr/>
        <a:lstStyle/>
        <a:p>
          <a:pPr latinLnBrk="1">
            <a:lnSpc>
              <a:spcPct val="100000"/>
            </a:lnSpc>
          </a:pPr>
          <a:r>
            <a:rPr lang="en-US" altLang="ko-KR" sz="1600" b="1" dirty="0" smtClean="0">
              <a:latin typeface="+mn-ea"/>
              <a:ea typeface="+mn-ea"/>
              <a:cs typeface="+mn-cs"/>
            </a:rPr>
            <a:t>NAVER</a:t>
          </a:r>
          <a:endParaRPr lang="ko-KR" altLang="en-US" sz="1600" b="1" dirty="0">
            <a:latin typeface="+mn-ea"/>
            <a:ea typeface="+mn-ea"/>
            <a:cs typeface="+mn-cs"/>
          </a:endParaRPr>
        </a:p>
      </dgm:t>
    </dgm:pt>
    <dgm:pt modelId="{714EBDAD-421D-40DB-A05C-9AEE8B090A84}" type="parTrans" cxnId="{173A67DA-C722-4551-BBB3-679B4785BE8A}">
      <dgm:prSet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6ACCD431-4028-48DC-A5E0-6252E678CB11}" type="sibTrans" cxnId="{173A67DA-C722-4551-BBB3-679B4785BE8A}">
      <dgm:prSet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D685D1A4-BDE9-4535-A8F5-EA31CCF398B5}">
      <dgm:prSet phldrT="[텍스트]" custT="1"/>
      <dgm:spPr>
        <a:xfrm>
          <a:off x="1139961" y="-69783"/>
          <a:ext cx="528388" cy="523238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기후변화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261D4F83-55A4-42DB-B114-525113EA5605}" type="parTrans" cxnId="{BE577E3E-7C66-414E-ABC3-D67E18D4E816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2D4F4B1C-80F1-4175-BD5C-5282C277B8B8}" type="sibTrans" cxnId="{BE577E3E-7C66-414E-ABC3-D67E18D4E816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4D595B3E-2FA0-4F8A-AF02-423797193B81}">
      <dgm:prSet phldrT="[텍스트]" custT="1"/>
      <dgm:spPr>
        <a:xfrm>
          <a:off x="1723902" y="119950"/>
          <a:ext cx="528388" cy="523238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폐기물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D574F2F6-F216-4D2B-83EB-0C8999F34254}" type="parTrans" cxnId="{6483BAC8-D656-400F-8288-AF22E8F233D9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E496290A-A3DF-4968-9B2A-9A94D06FF948}" type="sibTrans" cxnId="{6483BAC8-D656-400F-8288-AF22E8F233D9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1C7E4FEC-B7A6-43D3-AFD0-88FE1C5D15C6}">
      <dgm:prSet phldrT="[텍스트]" custT="1"/>
      <dgm:spPr>
        <a:xfrm>
          <a:off x="2084797" y="616679"/>
          <a:ext cx="528388" cy="523238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환경영향평가 </a:t>
          </a:r>
          <a:endParaRPr lang="en-US" altLang="ko-KR" sz="1200" dirty="0" smtClean="0">
            <a:latin typeface="+mn-ea"/>
            <a:ea typeface="+mn-ea"/>
            <a:cs typeface="+mn-cs"/>
          </a:endParaRPr>
        </a:p>
      </dgm:t>
    </dgm:pt>
    <dgm:pt modelId="{2664D752-2BC8-4EC0-86C3-71068B7397B4}" type="parTrans" cxnId="{7A1C919E-6CF3-4233-A483-E08AACAD7FAE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115AA381-8C79-438D-B455-2D9E2AAB1FF6}" type="sibTrans" cxnId="{7A1C919E-6CF3-4233-A483-E08AACAD7FAE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AB29B655-9BD4-44FE-92E4-9C0D9815A2D8}">
      <dgm:prSet phldrT="[텍스트]" custT="1"/>
      <dgm:spPr>
        <a:xfrm>
          <a:off x="2084797" y="1230671"/>
          <a:ext cx="528388" cy="523238"/>
        </a:xfrm>
      </dgm:spPr>
      <dgm:t>
        <a:bodyPr/>
        <a:lstStyle/>
        <a:p>
          <a:pPr latinLnBrk="1"/>
          <a:r>
            <a:rPr lang="ko-KR" altLang="en-US" sz="1200" b="1" u="sng" dirty="0" smtClean="0">
              <a:latin typeface="+mn-ea"/>
              <a:ea typeface="+mn-ea"/>
              <a:cs typeface="+mn-cs"/>
            </a:rPr>
            <a:t>유전자 변형</a:t>
          </a:r>
          <a:r>
            <a:rPr lang="en-US" altLang="ko-KR" sz="1200" b="1" u="sng" dirty="0" smtClean="0">
              <a:latin typeface="+mn-ea"/>
              <a:ea typeface="+mn-ea"/>
              <a:cs typeface="+mn-cs"/>
            </a:rPr>
            <a:t>, </a:t>
          </a:r>
          <a:r>
            <a:rPr lang="ko-KR" altLang="en-US" sz="1200" b="1" u="sng" dirty="0" smtClean="0">
              <a:latin typeface="+mn-ea"/>
              <a:ea typeface="+mn-ea"/>
              <a:cs typeface="+mn-cs"/>
            </a:rPr>
            <a:t>소음</a:t>
          </a:r>
          <a:endParaRPr lang="ko-KR" altLang="en-US" sz="1200" b="1" u="sng" dirty="0">
            <a:latin typeface="+mn-ea"/>
            <a:ea typeface="+mn-ea"/>
            <a:cs typeface="+mn-cs"/>
          </a:endParaRPr>
        </a:p>
      </dgm:t>
    </dgm:pt>
    <dgm:pt modelId="{002844B0-5E2C-437E-990A-23D5B5E90838}" type="parTrans" cxnId="{D58DE321-12CC-4B64-8B66-5EA29830FF8F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27417803-88B2-4C51-B5C2-A9D0963EBD17}" type="sibTrans" cxnId="{D58DE321-12CC-4B64-8B66-5EA29830FF8F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41F41E08-0C7C-4DEA-81E2-58375B00CE59}">
      <dgm:prSet phldrT="[텍스트]" custT="1"/>
      <dgm:spPr>
        <a:xfrm>
          <a:off x="1723902" y="1727401"/>
          <a:ext cx="528388" cy="523238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수질오염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13789CAB-6B09-4615-9039-36C71817E705}" type="parTrans" cxnId="{EA201B52-C1DE-4B7E-A05F-B4DAB0BDAB84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F57F94B5-1CF7-479C-9B0F-2015ADA4C976}" type="sibTrans" cxnId="{EA201B52-C1DE-4B7E-A05F-B4DAB0BDAB84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6432389C-041D-42C2-AE20-5AFFFA068D96}">
      <dgm:prSet phldrT="[텍스트]" custT="1"/>
      <dgm:spPr>
        <a:xfrm>
          <a:off x="1139961" y="1917134"/>
          <a:ext cx="528388" cy="523238"/>
        </a:xfrm>
      </dgm:spPr>
      <dgm:t>
        <a:bodyPr/>
        <a:lstStyle/>
        <a:p>
          <a:pPr latinLnBrk="1"/>
          <a:r>
            <a:rPr lang="ko-KR" altLang="en-US" sz="1200" b="1" u="sng" dirty="0" smtClean="0">
              <a:latin typeface="+mn-ea"/>
              <a:ea typeface="+mn-ea"/>
              <a:cs typeface="+mn-cs"/>
            </a:rPr>
            <a:t>해양</a:t>
          </a:r>
          <a:r>
            <a:rPr lang="en-US" altLang="ko-KR" sz="1200" b="1" u="sng" dirty="0" smtClean="0">
              <a:latin typeface="+mn-ea"/>
              <a:ea typeface="+mn-ea"/>
              <a:cs typeface="+mn-cs"/>
            </a:rPr>
            <a:t>, </a:t>
          </a:r>
        </a:p>
        <a:p>
          <a:pPr latinLnBrk="1"/>
          <a:r>
            <a:rPr lang="ko-KR" altLang="en-US" sz="1200" b="1" u="sng" dirty="0" smtClean="0">
              <a:latin typeface="+mn-ea"/>
              <a:ea typeface="+mn-ea"/>
              <a:cs typeface="+mn-cs"/>
            </a:rPr>
            <a:t>풍력</a:t>
          </a:r>
          <a:endParaRPr lang="ko-KR" altLang="en-US" sz="1200" b="1" u="sng" dirty="0">
            <a:latin typeface="+mn-ea"/>
            <a:ea typeface="+mn-ea"/>
            <a:cs typeface="+mn-cs"/>
          </a:endParaRPr>
        </a:p>
      </dgm:t>
    </dgm:pt>
    <dgm:pt modelId="{33B3900F-8548-4756-9C80-87F886838DBB}" type="parTrans" cxnId="{60F0E920-64DA-449F-BCEC-320CDA771AC0}">
      <dgm:prSet/>
      <dgm:spPr/>
      <dgm:t>
        <a:bodyPr/>
        <a:lstStyle/>
        <a:p>
          <a:pPr latinLnBrk="1"/>
          <a:endParaRPr lang="ko-KR" altLang="en-US" sz="2800"/>
        </a:p>
      </dgm:t>
    </dgm:pt>
    <dgm:pt modelId="{E888510C-69D4-486F-B394-0BD95EE0DF54}" type="sibTrans" cxnId="{60F0E920-64DA-449F-BCEC-320CDA771AC0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2800"/>
        </a:p>
      </dgm:t>
    </dgm:pt>
    <dgm:pt modelId="{35C50B9D-2F49-4795-958D-41E15C2D9CC9}">
      <dgm:prSet phldrT="[텍스트]" custT="1"/>
      <dgm:spPr>
        <a:xfrm>
          <a:off x="556021" y="1727401"/>
          <a:ext cx="528388" cy="523238"/>
        </a:xfrm>
      </dgm:spPr>
      <dgm:t>
        <a:bodyPr/>
        <a:lstStyle/>
        <a:p>
          <a:pPr latinLnBrk="1"/>
          <a:r>
            <a:rPr lang="ko-KR" altLang="en-US" sz="1200" b="1" u="sng" dirty="0" smtClean="0">
              <a:latin typeface="+mn-ea"/>
              <a:ea typeface="+mn-ea"/>
              <a:cs typeface="+mn-cs"/>
            </a:rPr>
            <a:t>보건</a:t>
          </a:r>
          <a:r>
            <a:rPr lang="en-US" altLang="ko-KR" sz="1200" b="1" u="sng" dirty="0" smtClean="0">
              <a:latin typeface="+mn-ea"/>
              <a:ea typeface="+mn-ea"/>
              <a:cs typeface="+mn-cs"/>
            </a:rPr>
            <a:t>, </a:t>
          </a:r>
        </a:p>
        <a:p>
          <a:pPr latinLnBrk="1"/>
          <a:r>
            <a:rPr lang="ko-KR" altLang="en-US" sz="1200" b="1" u="sng" dirty="0" smtClean="0">
              <a:latin typeface="+mn-ea"/>
              <a:ea typeface="+mn-ea"/>
              <a:cs typeface="+mn-cs"/>
            </a:rPr>
            <a:t>데이터</a:t>
          </a:r>
          <a:endParaRPr lang="ko-KR" altLang="en-US" sz="1200" b="1" u="sng" dirty="0">
            <a:latin typeface="+mn-ea"/>
            <a:ea typeface="+mn-ea"/>
            <a:cs typeface="+mn-cs"/>
          </a:endParaRPr>
        </a:p>
      </dgm:t>
    </dgm:pt>
    <dgm:pt modelId="{537E2283-E0AD-4CB0-89D7-967E1974AA71}" type="parTrans" cxnId="{33EA4874-B21B-4277-8178-1AF30F5C0722}">
      <dgm:prSet/>
      <dgm:spPr/>
      <dgm:t>
        <a:bodyPr/>
        <a:lstStyle/>
        <a:p>
          <a:pPr latinLnBrk="1"/>
          <a:endParaRPr lang="ko-KR" altLang="en-US" sz="2800"/>
        </a:p>
      </dgm:t>
    </dgm:pt>
    <dgm:pt modelId="{9252C085-3402-411B-8906-EB1B8C63F032}" type="sibTrans" cxnId="{33EA4874-B21B-4277-8178-1AF30F5C0722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2800"/>
        </a:p>
      </dgm:t>
    </dgm:pt>
    <dgm:pt modelId="{82020AE7-7F7E-4CFB-A705-F450201C7D4C}">
      <dgm:prSet phldrT="[텍스트]" custT="1"/>
      <dgm:spPr>
        <a:xfrm>
          <a:off x="195126" y="1230671"/>
          <a:ext cx="528388" cy="523238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대외 협력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74B0FC68-D83B-418D-BC1F-8044B3909C79}" type="parTrans" cxnId="{16BD2394-D00C-4601-836F-330ED6E3462E}">
      <dgm:prSet/>
      <dgm:spPr/>
      <dgm:t>
        <a:bodyPr/>
        <a:lstStyle/>
        <a:p>
          <a:pPr latinLnBrk="1"/>
          <a:endParaRPr lang="ko-KR" altLang="en-US" sz="2800"/>
        </a:p>
      </dgm:t>
    </dgm:pt>
    <dgm:pt modelId="{FBB8901D-B499-4E33-9DF1-207ED5A4E2C8}" type="sibTrans" cxnId="{16BD2394-D00C-4601-836F-330ED6E3462E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2800"/>
        </a:p>
      </dgm:t>
    </dgm:pt>
    <dgm:pt modelId="{97D9B03B-1AF5-46D5-BC9D-C0E968566671}">
      <dgm:prSet phldrT="[텍스트]" custT="1"/>
      <dgm:spPr>
        <a:xfrm>
          <a:off x="195126" y="616679"/>
          <a:ext cx="528388" cy="523238"/>
        </a:xfrm>
      </dgm:spPr>
      <dgm:t>
        <a:bodyPr/>
        <a:lstStyle/>
        <a:p>
          <a:pPr latinLnBrk="1"/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CFA176C5-1825-49CA-9693-7043903F904E}" type="parTrans" cxnId="{F25A04ED-21AE-41A4-AE16-85F0E2F0FC6D}">
      <dgm:prSet/>
      <dgm:spPr/>
      <dgm:t>
        <a:bodyPr/>
        <a:lstStyle/>
        <a:p>
          <a:pPr latinLnBrk="1"/>
          <a:endParaRPr lang="ko-KR" altLang="en-US" sz="2800"/>
        </a:p>
      </dgm:t>
    </dgm:pt>
    <dgm:pt modelId="{79028E04-9470-49B9-8543-B0A87ADEDCC0}" type="sibTrans" cxnId="{F25A04ED-21AE-41A4-AE16-85F0E2F0FC6D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2800"/>
        </a:p>
      </dgm:t>
    </dgm:pt>
    <dgm:pt modelId="{66B269E2-2B27-0A41-96ED-DAC17FFD9C4E}">
      <dgm:prSet phldrT="[텍스트]" custT="1"/>
      <dgm:spPr>
        <a:xfrm>
          <a:off x="2084797" y="616679"/>
          <a:ext cx="528388" cy="523238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에너지 </a:t>
          </a:r>
          <a:r>
            <a:rPr lang="en-US" altLang="ko-KR" sz="1200" dirty="0" smtClean="0">
              <a:latin typeface="+mn-ea"/>
              <a:ea typeface="+mn-ea"/>
              <a:cs typeface="+mn-cs"/>
            </a:rPr>
            <a:t>,</a:t>
          </a:r>
          <a:r>
            <a:rPr lang="ko-KR" altLang="en-US" sz="1200" dirty="0" smtClean="0">
              <a:latin typeface="+mn-ea"/>
              <a:ea typeface="+mn-ea"/>
              <a:cs typeface="+mn-cs"/>
            </a:rPr>
            <a:t> 자원</a:t>
          </a:r>
          <a:endParaRPr lang="en-US" altLang="ko-KR" sz="1200" dirty="0" smtClean="0">
            <a:latin typeface="+mn-ea"/>
            <a:ea typeface="+mn-ea"/>
            <a:cs typeface="+mn-cs"/>
          </a:endParaRPr>
        </a:p>
      </dgm:t>
    </dgm:pt>
    <dgm:pt modelId="{D0DED253-A030-4743-A744-49EA5C8BF99D}" type="parTrans" cxnId="{DBFF924D-96AA-4046-B32F-9172D9CA3BF3}">
      <dgm:prSet/>
      <dgm:spPr/>
      <dgm:t>
        <a:bodyPr/>
        <a:lstStyle/>
        <a:p>
          <a:pPr latinLnBrk="1"/>
          <a:endParaRPr lang="ko-KR" altLang="en-US"/>
        </a:p>
      </dgm:t>
    </dgm:pt>
    <dgm:pt modelId="{2FE52FFB-E911-844D-BC3B-A3C34DF6360A}" type="sibTrans" cxnId="{DBFF924D-96AA-4046-B32F-9172D9CA3BF3}">
      <dgm:prSet/>
      <dgm:spPr/>
      <dgm:t>
        <a:bodyPr/>
        <a:lstStyle/>
        <a:p>
          <a:pPr latinLnBrk="1"/>
          <a:endParaRPr lang="ko-KR" altLang="en-US"/>
        </a:p>
      </dgm:t>
    </dgm:pt>
    <dgm:pt modelId="{CE96A7D7-F208-2348-A1CA-EEBEDBE49DBA}">
      <dgm:prSet phldrT="[텍스트]" custT="1"/>
      <dgm:spPr>
        <a:xfrm>
          <a:off x="195126" y="616679"/>
          <a:ext cx="528388" cy="523238"/>
        </a:xfrm>
      </dgm:spPr>
      <dgm:t>
        <a:bodyPr/>
        <a:lstStyle/>
        <a:p>
          <a:pPr latinLnBrk="1"/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3E70FE8C-17F6-E043-B056-16619F384F0B}" type="parTrans" cxnId="{BEAB67E1-74A0-5F41-982A-5667F571B645}">
      <dgm:prSet/>
      <dgm:spPr/>
      <dgm:t>
        <a:bodyPr/>
        <a:lstStyle/>
        <a:p>
          <a:pPr latinLnBrk="1"/>
          <a:endParaRPr lang="ko-KR" altLang="en-US"/>
        </a:p>
      </dgm:t>
    </dgm:pt>
    <dgm:pt modelId="{2D4CB599-3E1E-E640-9488-DFC8E8BCE7CB}" type="sibTrans" cxnId="{BEAB67E1-74A0-5F41-982A-5667F571B645}">
      <dgm:prSet/>
      <dgm:spPr/>
      <dgm:t>
        <a:bodyPr/>
        <a:lstStyle/>
        <a:p>
          <a:pPr latinLnBrk="1"/>
          <a:endParaRPr lang="ko-KR" altLang="en-US"/>
        </a:p>
      </dgm:t>
    </dgm:pt>
    <dgm:pt modelId="{F5D37272-4344-054E-813C-1E10D997CC49}">
      <dgm:prSet phldrT="[텍스트]" custT="1"/>
      <dgm:spPr>
        <a:xfrm>
          <a:off x="195126" y="1230671"/>
          <a:ext cx="528388" cy="523238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물 환경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D6056800-AA9B-A44E-827A-0A080B0E704E}" type="parTrans" cxnId="{38EA5B65-D84C-BD42-B3AC-AF749C65471E}">
      <dgm:prSet/>
      <dgm:spPr/>
      <dgm:t>
        <a:bodyPr/>
        <a:lstStyle/>
        <a:p>
          <a:pPr latinLnBrk="1"/>
          <a:endParaRPr lang="ko-KR" altLang="en-US"/>
        </a:p>
      </dgm:t>
    </dgm:pt>
    <dgm:pt modelId="{0829E031-B4A1-524F-9936-4D2F9E245DE0}" type="sibTrans" cxnId="{38EA5B65-D84C-BD42-B3AC-AF749C65471E}">
      <dgm:prSet/>
      <dgm:spPr/>
      <dgm:t>
        <a:bodyPr/>
        <a:lstStyle/>
        <a:p>
          <a:pPr latinLnBrk="1"/>
          <a:endParaRPr lang="ko-KR" altLang="en-US"/>
        </a:p>
      </dgm:t>
    </dgm:pt>
    <dgm:pt modelId="{D4E9AF28-DF35-412B-86BB-ADA4242A6694}" type="pres">
      <dgm:prSet presAssocID="{9A52459E-F8D1-44DF-A9F8-DB9DF91E67C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BB0BE3-3F8D-4A7F-9356-99FEA5FABB0D}" type="pres">
      <dgm:prSet presAssocID="{DE19B404-1056-4386-A997-65ADA3EE2C49}" presName="centerShape" presStyleLbl="node0" presStyleIdx="0" presStyleCnt="1" custScaleX="137071" custScaleY="124262"/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55BF497-80BE-43C5-9644-F26F4AA26CFF}" type="pres">
      <dgm:prSet presAssocID="{D685D1A4-BDE9-4535-A8F5-EA31CCF398B5}" presName="node" presStyleLbl="node1" presStyleIdx="0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E9A431-AC6B-4680-B7CA-B4E503DE9501}" type="pres">
      <dgm:prSet presAssocID="{D685D1A4-BDE9-4535-A8F5-EA31CCF398B5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0034F392-0C26-4A42-8848-60BD61789120}" type="pres">
      <dgm:prSet presAssocID="{2D4F4B1C-80F1-4175-BD5C-5282C277B8B8}" presName="sibTrans" presStyleLbl="sibTrans2D1" presStyleIdx="0" presStyleCnt="10"/>
      <dgm:spPr>
        <a:prstGeom prst="blockArc">
          <a:avLst>
            <a:gd name="adj1" fmla="val 16200000"/>
            <a:gd name="adj2" fmla="val 1836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B223995C-DFC0-4F11-A579-A5443D8AE191}" type="pres">
      <dgm:prSet presAssocID="{4D595B3E-2FA0-4F8A-AF02-423797193B81}" presName="node" presStyleLbl="node1" presStyleIdx="1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1DC28B6-3532-43CE-8794-153602B6D7B0}" type="pres">
      <dgm:prSet presAssocID="{4D595B3E-2FA0-4F8A-AF02-423797193B81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AF669792-D980-4C86-8294-1B104105F2A3}" type="pres">
      <dgm:prSet presAssocID="{E496290A-A3DF-4968-9B2A-9A94D06FF948}" presName="sibTrans" presStyleLbl="sibTrans2D1" presStyleIdx="1" presStyleCnt="10"/>
      <dgm:spPr>
        <a:prstGeom prst="blockArc">
          <a:avLst>
            <a:gd name="adj1" fmla="val 18360000"/>
            <a:gd name="adj2" fmla="val 2052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E62E1CC5-1632-4A9A-918C-4FCF92C3FF84}" type="pres">
      <dgm:prSet presAssocID="{1C7E4FEC-B7A6-43D3-AFD0-88FE1C5D15C6}" presName="node" presStyleLbl="node1" presStyleIdx="2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09C077A-775C-4611-84DA-7D8A426E0F61}" type="pres">
      <dgm:prSet presAssocID="{1C7E4FEC-B7A6-43D3-AFD0-88FE1C5D15C6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5BD70B3E-A77B-49E1-AB4A-DBEC79418897}" type="pres">
      <dgm:prSet presAssocID="{115AA381-8C79-438D-B455-2D9E2AAB1FF6}" presName="sibTrans" presStyleLbl="sibTrans2D1" presStyleIdx="2" presStyleCnt="10"/>
      <dgm:spPr>
        <a:prstGeom prst="blockArc">
          <a:avLst>
            <a:gd name="adj1" fmla="val 20520000"/>
            <a:gd name="adj2" fmla="val 108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DC9AE619-2551-854F-B2C7-0DDE1D096B0F}" type="pres">
      <dgm:prSet presAssocID="{66B269E2-2B27-0A41-96ED-DAC17FFD9C4E}" presName="node" presStyleLbl="node1" presStyleIdx="3" presStyleCnt="10" custScaleX="148140" custScaleY="1255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555D8E-F35D-8049-A41F-F12BEF59131C}" type="pres">
      <dgm:prSet presAssocID="{66B269E2-2B27-0A41-96ED-DAC17FFD9C4E}" presName="dummy" presStyleCnt="0"/>
      <dgm:spPr/>
    </dgm:pt>
    <dgm:pt modelId="{E5F0080A-BBD8-2F42-BB26-416EDCB93E2B}" type="pres">
      <dgm:prSet presAssocID="{2FE52FFB-E911-844D-BC3B-A3C34DF6360A}" presName="sibTrans" presStyleLbl="sibTrans2D1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1F6742BD-A09C-4714-8DDB-3624C06D54D1}" type="pres">
      <dgm:prSet presAssocID="{AB29B655-9BD4-44FE-92E4-9C0D9815A2D8}" presName="node" presStyleLbl="node1" presStyleIdx="4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2F57BB2-09A1-4FFC-97C8-69E14F8B7AD6}" type="pres">
      <dgm:prSet presAssocID="{AB29B655-9BD4-44FE-92E4-9C0D9815A2D8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951C9B72-A9D1-41A3-9023-6BD27E6CDE55}" type="pres">
      <dgm:prSet presAssocID="{27417803-88B2-4C51-B5C2-A9D0963EBD17}" presName="sibTrans" presStyleLbl="sibTrans2D1" presStyleIdx="4" presStyleCnt="10"/>
      <dgm:spPr>
        <a:prstGeom prst="blockArc">
          <a:avLst>
            <a:gd name="adj1" fmla="val 1080000"/>
            <a:gd name="adj2" fmla="val 324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67936CBD-1B91-4F40-BF82-44F0923CE662}" type="pres">
      <dgm:prSet presAssocID="{41F41E08-0C7C-4DEA-81E2-58375B00CE59}" presName="node" presStyleLbl="node1" presStyleIdx="5" presStyleCnt="10" custScaleX="138311" custScaleY="136963" custRadScaleRad="99097" custRadScaleInc="6038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B0FAB50-D702-45DC-B729-D68E3B032A40}" type="pres">
      <dgm:prSet presAssocID="{41F41E08-0C7C-4DEA-81E2-58375B00CE59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F704379D-BFA3-41DC-B91B-07BFC9300A46}" type="pres">
      <dgm:prSet presAssocID="{F57F94B5-1CF7-479C-9B0F-2015ADA4C976}" presName="sibTrans" presStyleLbl="sibTrans2D1" presStyleIdx="5" presStyleCnt="10"/>
      <dgm:spPr>
        <a:prstGeom prst="blockArc">
          <a:avLst>
            <a:gd name="adj1" fmla="val 3240000"/>
            <a:gd name="adj2" fmla="val 540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B3E185FF-3484-47F2-9A99-F0E1B90E41C5}" type="pres">
      <dgm:prSet presAssocID="{6432389C-041D-42C2-AE20-5AFFFA068D96}" presName="node" presStyleLbl="node1" presStyleIdx="6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1CE83F0-CCB3-455D-9230-8CB9B238E163}" type="pres">
      <dgm:prSet presAssocID="{6432389C-041D-42C2-AE20-5AFFFA068D96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725AE8DA-621D-43A6-B2D5-AFE237D8CE42}" type="pres">
      <dgm:prSet presAssocID="{E888510C-69D4-486F-B394-0BD95EE0DF54}" presName="sibTrans" presStyleLbl="sibTrans2D1" presStyleIdx="6" presStyleCnt="10"/>
      <dgm:spPr>
        <a:prstGeom prst="blockArc">
          <a:avLst>
            <a:gd name="adj1" fmla="val 5400000"/>
            <a:gd name="adj2" fmla="val 756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9EF7B8A6-ED0E-44A1-845A-88CD07E62470}" type="pres">
      <dgm:prSet presAssocID="{35C50B9D-2F49-4795-958D-41E15C2D9CC9}" presName="node" presStyleLbl="node1" presStyleIdx="7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D4BA431-C130-4708-B02D-25A89617C9C4}" type="pres">
      <dgm:prSet presAssocID="{35C50B9D-2F49-4795-958D-41E15C2D9CC9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DED32B81-6E1A-46C5-8BBA-C2BD11F33943}" type="pres">
      <dgm:prSet presAssocID="{9252C085-3402-411B-8906-EB1B8C63F032}" presName="sibTrans" presStyleLbl="sibTrans2D1" presStyleIdx="7" presStyleCnt="10"/>
      <dgm:spPr>
        <a:prstGeom prst="blockArc">
          <a:avLst>
            <a:gd name="adj1" fmla="val 7560000"/>
            <a:gd name="adj2" fmla="val 972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65435B0E-3C84-4FAD-ADC5-FE4398417C95}" type="pres">
      <dgm:prSet presAssocID="{82020AE7-7F7E-4CFB-A705-F450201C7D4C}" presName="node" presStyleLbl="node1" presStyleIdx="8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BD51189-F3C4-410C-AAF0-F18AB480DAC5}" type="pres">
      <dgm:prSet presAssocID="{82020AE7-7F7E-4CFB-A705-F450201C7D4C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0747CCB5-1CCB-44E9-ABB5-75A7C23B088E}" type="pres">
      <dgm:prSet presAssocID="{FBB8901D-B499-4E33-9DF1-207ED5A4E2C8}" presName="sibTrans" presStyleLbl="sibTrans2D1" presStyleIdx="8" presStyleCnt="10"/>
      <dgm:spPr>
        <a:prstGeom prst="blockArc">
          <a:avLst>
            <a:gd name="adj1" fmla="val 9720000"/>
            <a:gd name="adj2" fmla="val 1188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EE4D4988-2204-B74C-957C-623F8CA025DA}" type="pres">
      <dgm:prSet presAssocID="{F5D37272-4344-054E-813C-1E10D997CC49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63A66A-6A7E-2548-90EC-177DF00DA49E}" type="pres">
      <dgm:prSet presAssocID="{F5D37272-4344-054E-813C-1E10D997CC49}" presName="dummy" presStyleCnt="0"/>
      <dgm:spPr/>
    </dgm:pt>
    <dgm:pt modelId="{746A6F7A-1C7E-BB4C-831B-8E1E6F515CC0}" type="pres">
      <dgm:prSet presAssocID="{0829E031-B4A1-524F-9936-4D2F9E245DE0}" presName="sibTrans" presStyleLbl="sibTrans2D1" presStyleIdx="9" presStyleCnt="1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BFF924D-96AA-4046-B32F-9172D9CA3BF3}" srcId="{DE19B404-1056-4386-A997-65ADA3EE2C49}" destId="{66B269E2-2B27-0A41-96ED-DAC17FFD9C4E}" srcOrd="3" destOrd="0" parTransId="{D0DED253-A030-4743-A744-49EA5C8BF99D}" sibTransId="{2FE52FFB-E911-844D-BC3B-A3C34DF6360A}"/>
    <dgm:cxn modelId="{16BD2394-D00C-4601-836F-330ED6E3462E}" srcId="{DE19B404-1056-4386-A997-65ADA3EE2C49}" destId="{82020AE7-7F7E-4CFB-A705-F450201C7D4C}" srcOrd="8" destOrd="0" parTransId="{74B0FC68-D83B-418D-BC1F-8044B3909C79}" sibTransId="{FBB8901D-B499-4E33-9DF1-207ED5A4E2C8}"/>
    <dgm:cxn modelId="{F25A04ED-21AE-41A4-AE16-85F0E2F0FC6D}" srcId="{9A52459E-F8D1-44DF-A9F8-DB9DF91E67C4}" destId="{97D9B03B-1AF5-46D5-BC9D-C0E968566671}" srcOrd="1" destOrd="0" parTransId="{CFA176C5-1825-49CA-9693-7043903F904E}" sibTransId="{79028E04-9470-49B9-8543-B0A87ADEDCC0}"/>
    <dgm:cxn modelId="{33EA4874-B21B-4277-8178-1AF30F5C0722}" srcId="{DE19B404-1056-4386-A997-65ADA3EE2C49}" destId="{35C50B9D-2F49-4795-958D-41E15C2D9CC9}" srcOrd="7" destOrd="0" parTransId="{537E2283-E0AD-4CB0-89D7-967E1974AA71}" sibTransId="{9252C085-3402-411B-8906-EB1B8C63F032}"/>
    <dgm:cxn modelId="{50D4B9A6-7233-A744-B440-40A0D58F76A1}" type="presOf" srcId="{FBB8901D-B499-4E33-9DF1-207ED5A4E2C8}" destId="{0747CCB5-1CCB-44E9-ABB5-75A7C23B088E}" srcOrd="0" destOrd="0" presId="urn:microsoft.com/office/officeart/2005/8/layout/radial6"/>
    <dgm:cxn modelId="{07369173-4424-3448-BB14-583DE8E8F97F}" type="presOf" srcId="{4D595B3E-2FA0-4F8A-AF02-423797193B81}" destId="{B223995C-DFC0-4F11-A579-A5443D8AE191}" srcOrd="0" destOrd="0" presId="urn:microsoft.com/office/officeart/2005/8/layout/radial6"/>
    <dgm:cxn modelId="{173A67DA-C722-4551-BBB3-679B4785BE8A}" srcId="{9A52459E-F8D1-44DF-A9F8-DB9DF91E67C4}" destId="{DE19B404-1056-4386-A997-65ADA3EE2C49}" srcOrd="0" destOrd="0" parTransId="{714EBDAD-421D-40DB-A05C-9AEE8B090A84}" sibTransId="{6ACCD431-4028-48DC-A5E0-6252E678CB11}"/>
    <dgm:cxn modelId="{EA201B52-C1DE-4B7E-A05F-B4DAB0BDAB84}" srcId="{DE19B404-1056-4386-A997-65ADA3EE2C49}" destId="{41F41E08-0C7C-4DEA-81E2-58375B00CE59}" srcOrd="5" destOrd="0" parTransId="{13789CAB-6B09-4615-9039-36C71817E705}" sibTransId="{F57F94B5-1CF7-479C-9B0F-2015ADA4C976}"/>
    <dgm:cxn modelId="{7A1C919E-6CF3-4233-A483-E08AACAD7FAE}" srcId="{DE19B404-1056-4386-A997-65ADA3EE2C49}" destId="{1C7E4FEC-B7A6-43D3-AFD0-88FE1C5D15C6}" srcOrd="2" destOrd="0" parTransId="{2664D752-2BC8-4EC0-86C3-71068B7397B4}" sibTransId="{115AA381-8C79-438D-B455-2D9E2AAB1FF6}"/>
    <dgm:cxn modelId="{B00DE9D9-9414-9B45-A998-CD521FDEF8EF}" type="presOf" srcId="{66B269E2-2B27-0A41-96ED-DAC17FFD9C4E}" destId="{DC9AE619-2551-854F-B2C7-0DDE1D096B0F}" srcOrd="0" destOrd="0" presId="urn:microsoft.com/office/officeart/2005/8/layout/radial6"/>
    <dgm:cxn modelId="{175D28C3-617F-4C4D-99D7-5BA42DC1A37A}" type="presOf" srcId="{9A52459E-F8D1-44DF-A9F8-DB9DF91E67C4}" destId="{D4E9AF28-DF35-412B-86BB-ADA4242A6694}" srcOrd="0" destOrd="0" presId="urn:microsoft.com/office/officeart/2005/8/layout/radial6"/>
    <dgm:cxn modelId="{34CB624C-A63D-2A47-9392-03B696DA4DAD}" type="presOf" srcId="{2D4F4B1C-80F1-4175-BD5C-5282C277B8B8}" destId="{0034F392-0C26-4A42-8848-60BD61789120}" srcOrd="0" destOrd="0" presId="urn:microsoft.com/office/officeart/2005/8/layout/radial6"/>
    <dgm:cxn modelId="{0AC93832-890D-E848-8278-D4C49FC211DD}" type="presOf" srcId="{DE19B404-1056-4386-A997-65ADA3EE2C49}" destId="{18BB0BE3-3F8D-4A7F-9356-99FEA5FABB0D}" srcOrd="0" destOrd="0" presId="urn:microsoft.com/office/officeart/2005/8/layout/radial6"/>
    <dgm:cxn modelId="{2355B679-69E7-014B-990C-93C76E131501}" type="presOf" srcId="{D685D1A4-BDE9-4535-A8F5-EA31CCF398B5}" destId="{255BF497-80BE-43C5-9644-F26F4AA26CFF}" srcOrd="0" destOrd="0" presId="urn:microsoft.com/office/officeart/2005/8/layout/radial6"/>
    <dgm:cxn modelId="{DBB3EF2C-A0B6-D44C-AC80-C39F4016435B}" type="presOf" srcId="{F57F94B5-1CF7-479C-9B0F-2015ADA4C976}" destId="{F704379D-BFA3-41DC-B91B-07BFC9300A46}" srcOrd="0" destOrd="0" presId="urn:microsoft.com/office/officeart/2005/8/layout/radial6"/>
    <dgm:cxn modelId="{C113097F-FCF8-C645-AA4D-78D0D6C5CFA7}" type="presOf" srcId="{F5D37272-4344-054E-813C-1E10D997CC49}" destId="{EE4D4988-2204-B74C-957C-623F8CA025DA}" srcOrd="0" destOrd="0" presId="urn:microsoft.com/office/officeart/2005/8/layout/radial6"/>
    <dgm:cxn modelId="{DF2AEA28-96B0-2748-A91B-33AA1700EA38}" type="presOf" srcId="{E888510C-69D4-486F-B394-0BD95EE0DF54}" destId="{725AE8DA-621D-43A6-B2D5-AFE237D8CE42}" srcOrd="0" destOrd="0" presId="urn:microsoft.com/office/officeart/2005/8/layout/radial6"/>
    <dgm:cxn modelId="{100EC830-4D09-E44F-B35C-AC3FD97108DC}" type="presOf" srcId="{41F41E08-0C7C-4DEA-81E2-58375B00CE59}" destId="{67936CBD-1B91-4F40-BF82-44F0923CE662}" srcOrd="0" destOrd="0" presId="urn:microsoft.com/office/officeart/2005/8/layout/radial6"/>
    <dgm:cxn modelId="{38AB2D3B-061A-364F-B571-4DE0090B4258}" type="presOf" srcId="{1C7E4FEC-B7A6-43D3-AFD0-88FE1C5D15C6}" destId="{E62E1CC5-1632-4A9A-918C-4FCF92C3FF84}" srcOrd="0" destOrd="0" presId="urn:microsoft.com/office/officeart/2005/8/layout/radial6"/>
    <dgm:cxn modelId="{11AE2EC0-7299-D54A-BCD7-4273A7035B03}" type="presOf" srcId="{AB29B655-9BD4-44FE-92E4-9C0D9815A2D8}" destId="{1F6742BD-A09C-4714-8DDB-3624C06D54D1}" srcOrd="0" destOrd="0" presId="urn:microsoft.com/office/officeart/2005/8/layout/radial6"/>
    <dgm:cxn modelId="{38EA5B65-D84C-BD42-B3AC-AF749C65471E}" srcId="{DE19B404-1056-4386-A997-65ADA3EE2C49}" destId="{F5D37272-4344-054E-813C-1E10D997CC49}" srcOrd="9" destOrd="0" parTransId="{D6056800-AA9B-A44E-827A-0A080B0E704E}" sibTransId="{0829E031-B4A1-524F-9936-4D2F9E245DE0}"/>
    <dgm:cxn modelId="{114E6B37-6B99-924D-A836-90C138E1F939}" type="presOf" srcId="{6432389C-041D-42C2-AE20-5AFFFA068D96}" destId="{B3E185FF-3484-47F2-9A99-F0E1B90E41C5}" srcOrd="0" destOrd="0" presId="urn:microsoft.com/office/officeart/2005/8/layout/radial6"/>
    <dgm:cxn modelId="{BE577E3E-7C66-414E-ABC3-D67E18D4E816}" srcId="{DE19B404-1056-4386-A997-65ADA3EE2C49}" destId="{D685D1A4-BDE9-4535-A8F5-EA31CCF398B5}" srcOrd="0" destOrd="0" parTransId="{261D4F83-55A4-42DB-B114-525113EA5605}" sibTransId="{2D4F4B1C-80F1-4175-BD5C-5282C277B8B8}"/>
    <dgm:cxn modelId="{18667578-552E-0E40-8A28-994B466A33F2}" type="presOf" srcId="{0829E031-B4A1-524F-9936-4D2F9E245DE0}" destId="{746A6F7A-1C7E-BB4C-831B-8E1E6F515CC0}" srcOrd="0" destOrd="0" presId="urn:microsoft.com/office/officeart/2005/8/layout/radial6"/>
    <dgm:cxn modelId="{D58DE321-12CC-4B64-8B66-5EA29830FF8F}" srcId="{DE19B404-1056-4386-A997-65ADA3EE2C49}" destId="{AB29B655-9BD4-44FE-92E4-9C0D9815A2D8}" srcOrd="4" destOrd="0" parTransId="{002844B0-5E2C-437E-990A-23D5B5E90838}" sibTransId="{27417803-88B2-4C51-B5C2-A9D0963EBD17}"/>
    <dgm:cxn modelId="{4071BBCB-F839-904D-8817-F4CEB5A67579}" type="presOf" srcId="{115AA381-8C79-438D-B455-2D9E2AAB1FF6}" destId="{5BD70B3E-A77B-49E1-AB4A-DBEC79418897}" srcOrd="0" destOrd="0" presId="urn:microsoft.com/office/officeart/2005/8/layout/radial6"/>
    <dgm:cxn modelId="{6483BAC8-D656-400F-8288-AF22E8F233D9}" srcId="{DE19B404-1056-4386-A997-65ADA3EE2C49}" destId="{4D595B3E-2FA0-4F8A-AF02-423797193B81}" srcOrd="1" destOrd="0" parTransId="{D574F2F6-F216-4D2B-83EB-0C8999F34254}" sibTransId="{E496290A-A3DF-4968-9B2A-9A94D06FF948}"/>
    <dgm:cxn modelId="{0C760821-3855-F94D-BC04-E1353F0B2AA5}" type="presOf" srcId="{2FE52FFB-E911-844D-BC3B-A3C34DF6360A}" destId="{E5F0080A-BBD8-2F42-BB26-416EDCB93E2B}" srcOrd="0" destOrd="0" presId="urn:microsoft.com/office/officeart/2005/8/layout/radial6"/>
    <dgm:cxn modelId="{78E5707A-09ED-304F-A79B-E8678AAA7144}" type="presOf" srcId="{9252C085-3402-411B-8906-EB1B8C63F032}" destId="{DED32B81-6E1A-46C5-8BBA-C2BD11F33943}" srcOrd="0" destOrd="0" presId="urn:microsoft.com/office/officeart/2005/8/layout/radial6"/>
    <dgm:cxn modelId="{BEAB67E1-74A0-5F41-982A-5667F571B645}" srcId="{9A52459E-F8D1-44DF-A9F8-DB9DF91E67C4}" destId="{CE96A7D7-F208-2348-A1CA-EEBEDBE49DBA}" srcOrd="2" destOrd="0" parTransId="{3E70FE8C-17F6-E043-B056-16619F384F0B}" sibTransId="{2D4CB599-3E1E-E640-9488-DFC8E8BCE7CB}"/>
    <dgm:cxn modelId="{90A3B663-DCAB-214E-8950-36E5117B4923}" type="presOf" srcId="{27417803-88B2-4C51-B5C2-A9D0963EBD17}" destId="{951C9B72-A9D1-41A3-9023-6BD27E6CDE55}" srcOrd="0" destOrd="0" presId="urn:microsoft.com/office/officeart/2005/8/layout/radial6"/>
    <dgm:cxn modelId="{13B0D774-B4E1-094C-9BA9-16AEE14DFBF6}" type="presOf" srcId="{E496290A-A3DF-4968-9B2A-9A94D06FF948}" destId="{AF669792-D980-4C86-8294-1B104105F2A3}" srcOrd="0" destOrd="0" presId="urn:microsoft.com/office/officeart/2005/8/layout/radial6"/>
    <dgm:cxn modelId="{60F0E920-64DA-449F-BCEC-320CDA771AC0}" srcId="{DE19B404-1056-4386-A997-65ADA3EE2C49}" destId="{6432389C-041D-42C2-AE20-5AFFFA068D96}" srcOrd="6" destOrd="0" parTransId="{33B3900F-8548-4756-9C80-87F886838DBB}" sibTransId="{E888510C-69D4-486F-B394-0BD95EE0DF54}"/>
    <dgm:cxn modelId="{43E2E975-12B7-484A-882B-E232365B459D}" type="presOf" srcId="{82020AE7-7F7E-4CFB-A705-F450201C7D4C}" destId="{65435B0E-3C84-4FAD-ADC5-FE4398417C95}" srcOrd="0" destOrd="0" presId="urn:microsoft.com/office/officeart/2005/8/layout/radial6"/>
    <dgm:cxn modelId="{AFE0DF41-11F2-C541-AEC1-FEDA504E074E}" type="presOf" srcId="{35C50B9D-2F49-4795-958D-41E15C2D9CC9}" destId="{9EF7B8A6-ED0E-44A1-845A-88CD07E62470}" srcOrd="0" destOrd="0" presId="urn:microsoft.com/office/officeart/2005/8/layout/radial6"/>
    <dgm:cxn modelId="{4C7A579B-940B-5247-8C29-D47A7CBED522}" type="presParOf" srcId="{D4E9AF28-DF35-412B-86BB-ADA4242A6694}" destId="{18BB0BE3-3F8D-4A7F-9356-99FEA5FABB0D}" srcOrd="0" destOrd="0" presId="urn:microsoft.com/office/officeart/2005/8/layout/radial6"/>
    <dgm:cxn modelId="{5E40DB34-16DC-A649-A6A3-B77272824BE5}" type="presParOf" srcId="{D4E9AF28-DF35-412B-86BB-ADA4242A6694}" destId="{255BF497-80BE-43C5-9644-F26F4AA26CFF}" srcOrd="1" destOrd="0" presId="urn:microsoft.com/office/officeart/2005/8/layout/radial6"/>
    <dgm:cxn modelId="{FB70DF15-E4C6-5141-812C-5C0CD2D40D90}" type="presParOf" srcId="{D4E9AF28-DF35-412B-86BB-ADA4242A6694}" destId="{FFE9A431-AC6B-4680-B7CA-B4E503DE9501}" srcOrd="2" destOrd="0" presId="urn:microsoft.com/office/officeart/2005/8/layout/radial6"/>
    <dgm:cxn modelId="{7BAA8121-1435-6B46-9459-DC0FA936DAAB}" type="presParOf" srcId="{D4E9AF28-DF35-412B-86BB-ADA4242A6694}" destId="{0034F392-0C26-4A42-8848-60BD61789120}" srcOrd="3" destOrd="0" presId="urn:microsoft.com/office/officeart/2005/8/layout/radial6"/>
    <dgm:cxn modelId="{1496CC2E-B277-D642-9605-2C5DF36B4945}" type="presParOf" srcId="{D4E9AF28-DF35-412B-86BB-ADA4242A6694}" destId="{B223995C-DFC0-4F11-A579-A5443D8AE191}" srcOrd="4" destOrd="0" presId="urn:microsoft.com/office/officeart/2005/8/layout/radial6"/>
    <dgm:cxn modelId="{1FF1A571-603A-354C-A461-D5579C2C8651}" type="presParOf" srcId="{D4E9AF28-DF35-412B-86BB-ADA4242A6694}" destId="{51DC28B6-3532-43CE-8794-153602B6D7B0}" srcOrd="5" destOrd="0" presId="urn:microsoft.com/office/officeart/2005/8/layout/radial6"/>
    <dgm:cxn modelId="{6F8A3573-6185-6B4E-AA58-4B4DFD0A36CE}" type="presParOf" srcId="{D4E9AF28-DF35-412B-86BB-ADA4242A6694}" destId="{AF669792-D980-4C86-8294-1B104105F2A3}" srcOrd="6" destOrd="0" presId="urn:microsoft.com/office/officeart/2005/8/layout/radial6"/>
    <dgm:cxn modelId="{A98E67C5-97B8-3C4D-85C9-6303336D7017}" type="presParOf" srcId="{D4E9AF28-DF35-412B-86BB-ADA4242A6694}" destId="{E62E1CC5-1632-4A9A-918C-4FCF92C3FF84}" srcOrd="7" destOrd="0" presId="urn:microsoft.com/office/officeart/2005/8/layout/radial6"/>
    <dgm:cxn modelId="{538450EC-4FE3-AA40-8A18-59DFF57F4D1D}" type="presParOf" srcId="{D4E9AF28-DF35-412B-86BB-ADA4242A6694}" destId="{A09C077A-775C-4611-84DA-7D8A426E0F61}" srcOrd="8" destOrd="0" presId="urn:microsoft.com/office/officeart/2005/8/layout/radial6"/>
    <dgm:cxn modelId="{AD67A4ED-E94F-3245-924A-0F01208EB29C}" type="presParOf" srcId="{D4E9AF28-DF35-412B-86BB-ADA4242A6694}" destId="{5BD70B3E-A77B-49E1-AB4A-DBEC79418897}" srcOrd="9" destOrd="0" presId="urn:microsoft.com/office/officeart/2005/8/layout/radial6"/>
    <dgm:cxn modelId="{E9BE29A1-9DB8-6F4A-8229-9277A677B95C}" type="presParOf" srcId="{D4E9AF28-DF35-412B-86BB-ADA4242A6694}" destId="{DC9AE619-2551-854F-B2C7-0DDE1D096B0F}" srcOrd="10" destOrd="0" presId="urn:microsoft.com/office/officeart/2005/8/layout/radial6"/>
    <dgm:cxn modelId="{8377AC35-F4A3-B240-A906-14E16DB9CACE}" type="presParOf" srcId="{D4E9AF28-DF35-412B-86BB-ADA4242A6694}" destId="{9A555D8E-F35D-8049-A41F-F12BEF59131C}" srcOrd="11" destOrd="0" presId="urn:microsoft.com/office/officeart/2005/8/layout/radial6"/>
    <dgm:cxn modelId="{7AF4000E-3FAF-BB4E-93DB-C9D6177CB3B0}" type="presParOf" srcId="{D4E9AF28-DF35-412B-86BB-ADA4242A6694}" destId="{E5F0080A-BBD8-2F42-BB26-416EDCB93E2B}" srcOrd="12" destOrd="0" presId="urn:microsoft.com/office/officeart/2005/8/layout/radial6"/>
    <dgm:cxn modelId="{09E598DC-BE98-D641-948F-15FA95A2C30B}" type="presParOf" srcId="{D4E9AF28-DF35-412B-86BB-ADA4242A6694}" destId="{1F6742BD-A09C-4714-8DDB-3624C06D54D1}" srcOrd="13" destOrd="0" presId="urn:microsoft.com/office/officeart/2005/8/layout/radial6"/>
    <dgm:cxn modelId="{B6E10241-D5DE-CF47-8623-4DE227D896FD}" type="presParOf" srcId="{D4E9AF28-DF35-412B-86BB-ADA4242A6694}" destId="{C2F57BB2-09A1-4FFC-97C8-69E14F8B7AD6}" srcOrd="14" destOrd="0" presId="urn:microsoft.com/office/officeart/2005/8/layout/radial6"/>
    <dgm:cxn modelId="{001DDFB4-8031-944F-8BFD-BA4A23BFF290}" type="presParOf" srcId="{D4E9AF28-DF35-412B-86BB-ADA4242A6694}" destId="{951C9B72-A9D1-41A3-9023-6BD27E6CDE55}" srcOrd="15" destOrd="0" presId="urn:microsoft.com/office/officeart/2005/8/layout/radial6"/>
    <dgm:cxn modelId="{241A7A1F-C9B3-A244-8252-DFADE6BDF438}" type="presParOf" srcId="{D4E9AF28-DF35-412B-86BB-ADA4242A6694}" destId="{67936CBD-1B91-4F40-BF82-44F0923CE662}" srcOrd="16" destOrd="0" presId="urn:microsoft.com/office/officeart/2005/8/layout/radial6"/>
    <dgm:cxn modelId="{E8DB5ABC-26B4-2B49-9D67-B54BF1078DBC}" type="presParOf" srcId="{D4E9AF28-DF35-412B-86BB-ADA4242A6694}" destId="{DB0FAB50-D702-45DC-B729-D68E3B032A40}" srcOrd="17" destOrd="0" presId="urn:microsoft.com/office/officeart/2005/8/layout/radial6"/>
    <dgm:cxn modelId="{EAEA8301-BB05-1C44-9AED-B01EE7DEBFC1}" type="presParOf" srcId="{D4E9AF28-DF35-412B-86BB-ADA4242A6694}" destId="{F704379D-BFA3-41DC-B91B-07BFC9300A46}" srcOrd="18" destOrd="0" presId="urn:microsoft.com/office/officeart/2005/8/layout/radial6"/>
    <dgm:cxn modelId="{425D50E9-C58A-8641-8D02-8B693A53E235}" type="presParOf" srcId="{D4E9AF28-DF35-412B-86BB-ADA4242A6694}" destId="{B3E185FF-3484-47F2-9A99-F0E1B90E41C5}" srcOrd="19" destOrd="0" presId="urn:microsoft.com/office/officeart/2005/8/layout/radial6"/>
    <dgm:cxn modelId="{D6536626-CC36-8D45-B12D-5014834F8EEB}" type="presParOf" srcId="{D4E9AF28-DF35-412B-86BB-ADA4242A6694}" destId="{F1CE83F0-CCB3-455D-9230-8CB9B238E163}" srcOrd="20" destOrd="0" presId="urn:microsoft.com/office/officeart/2005/8/layout/radial6"/>
    <dgm:cxn modelId="{F52B1EF0-BBED-A84D-858B-808BAC7AAC86}" type="presParOf" srcId="{D4E9AF28-DF35-412B-86BB-ADA4242A6694}" destId="{725AE8DA-621D-43A6-B2D5-AFE237D8CE42}" srcOrd="21" destOrd="0" presId="urn:microsoft.com/office/officeart/2005/8/layout/radial6"/>
    <dgm:cxn modelId="{24AF4B1B-DDE5-5342-A3E6-746B04FD2E7C}" type="presParOf" srcId="{D4E9AF28-DF35-412B-86BB-ADA4242A6694}" destId="{9EF7B8A6-ED0E-44A1-845A-88CD07E62470}" srcOrd="22" destOrd="0" presId="urn:microsoft.com/office/officeart/2005/8/layout/radial6"/>
    <dgm:cxn modelId="{C69A873A-2E59-934D-A170-4A433B564BD0}" type="presParOf" srcId="{D4E9AF28-DF35-412B-86BB-ADA4242A6694}" destId="{6D4BA431-C130-4708-B02D-25A89617C9C4}" srcOrd="23" destOrd="0" presId="urn:microsoft.com/office/officeart/2005/8/layout/radial6"/>
    <dgm:cxn modelId="{876C5B41-4B83-CF40-A089-0BC99971C68D}" type="presParOf" srcId="{D4E9AF28-DF35-412B-86BB-ADA4242A6694}" destId="{DED32B81-6E1A-46C5-8BBA-C2BD11F33943}" srcOrd="24" destOrd="0" presId="urn:microsoft.com/office/officeart/2005/8/layout/radial6"/>
    <dgm:cxn modelId="{106E6357-405E-5F48-BE43-312B0DC9C277}" type="presParOf" srcId="{D4E9AF28-DF35-412B-86BB-ADA4242A6694}" destId="{65435B0E-3C84-4FAD-ADC5-FE4398417C95}" srcOrd="25" destOrd="0" presId="urn:microsoft.com/office/officeart/2005/8/layout/radial6"/>
    <dgm:cxn modelId="{3423D032-110F-0B42-881F-A1512DEB7FAB}" type="presParOf" srcId="{D4E9AF28-DF35-412B-86BB-ADA4242A6694}" destId="{5BD51189-F3C4-410C-AAF0-F18AB480DAC5}" srcOrd="26" destOrd="0" presId="urn:microsoft.com/office/officeart/2005/8/layout/radial6"/>
    <dgm:cxn modelId="{2572C688-2705-6A4A-8246-B8245DDE6BB0}" type="presParOf" srcId="{D4E9AF28-DF35-412B-86BB-ADA4242A6694}" destId="{0747CCB5-1CCB-44E9-ABB5-75A7C23B088E}" srcOrd="27" destOrd="0" presId="urn:microsoft.com/office/officeart/2005/8/layout/radial6"/>
    <dgm:cxn modelId="{AA073EDA-04D7-5B45-B83E-810DA5047FA6}" type="presParOf" srcId="{D4E9AF28-DF35-412B-86BB-ADA4242A6694}" destId="{EE4D4988-2204-B74C-957C-623F8CA025DA}" srcOrd="28" destOrd="0" presId="urn:microsoft.com/office/officeart/2005/8/layout/radial6"/>
    <dgm:cxn modelId="{6C4B8BA9-C237-1146-8BB0-A4B9B520F9F3}" type="presParOf" srcId="{D4E9AF28-DF35-412B-86BB-ADA4242A6694}" destId="{0C63A66A-6A7E-2548-90EC-177DF00DA49E}" srcOrd="29" destOrd="0" presId="urn:microsoft.com/office/officeart/2005/8/layout/radial6"/>
    <dgm:cxn modelId="{16BADDFB-500C-AF47-A12F-F7E779118BA3}" type="presParOf" srcId="{D4E9AF28-DF35-412B-86BB-ADA4242A6694}" destId="{746A6F7A-1C7E-BB4C-831B-8E1E6F515CC0}" srcOrd="3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52459E-F8D1-44DF-A9F8-DB9DF91E67C4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E19B404-1056-4386-A997-65ADA3EE2C49}">
      <dgm:prSet phldrT="[텍스트]" custT="1"/>
      <dgm:spPr>
        <a:xfrm>
          <a:off x="1058609" y="890766"/>
          <a:ext cx="975552" cy="975552"/>
        </a:xfrm>
      </dgm:spPr>
      <dgm:t>
        <a:bodyPr/>
        <a:lstStyle/>
        <a:p>
          <a:pPr latinLnBrk="1"/>
          <a:r>
            <a:rPr lang="en-US" altLang="ko-KR" sz="1800" b="1" dirty="0" smtClean="0">
              <a:latin typeface="+mn-ea"/>
              <a:ea typeface="+mn-ea"/>
              <a:cs typeface="+mn-cs"/>
            </a:rPr>
            <a:t>KEI</a:t>
          </a:r>
          <a:endParaRPr lang="ko-KR" altLang="en-US" sz="1800" b="1" dirty="0">
            <a:latin typeface="+mn-ea"/>
            <a:ea typeface="+mn-ea"/>
            <a:cs typeface="+mn-cs"/>
          </a:endParaRPr>
        </a:p>
      </dgm:t>
    </dgm:pt>
    <dgm:pt modelId="{714EBDAD-421D-40DB-A05C-9AEE8B090A84}" type="parTrans" cxnId="{173A67DA-C722-4551-BBB3-679B4785BE8A}">
      <dgm:prSet/>
      <dgm:spPr/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6ACCD431-4028-48DC-A5E0-6252E678CB11}" type="sibTrans" cxnId="{173A67DA-C722-4551-BBB3-679B4785BE8A}">
      <dgm:prSet/>
      <dgm:spPr/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D685D1A4-BDE9-4535-A8F5-EA31CCF398B5}">
      <dgm:prSet phldrT="[텍스트]" custT="1"/>
      <dgm:spPr>
        <a:xfrm>
          <a:off x="1204942" y="720"/>
          <a:ext cx="682886" cy="682886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기후변화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261D4F83-55A4-42DB-B114-525113EA5605}" type="parTrans" cxnId="{BE577E3E-7C66-414E-ABC3-D67E18D4E816}">
      <dgm:prSet custT="1"/>
      <dgm:spPr/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2D4F4B1C-80F1-4175-BD5C-5282C277B8B8}" type="sibTrans" cxnId="{BE577E3E-7C66-414E-ABC3-D67E18D4E816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4D595B3E-2FA0-4F8A-AF02-423797193B81}">
      <dgm:prSet phldrT="[텍스트]" custT="1"/>
      <dgm:spPr>
        <a:xfrm>
          <a:off x="2190596" y="716840"/>
          <a:ext cx="682886" cy="682886"/>
        </a:xfrm>
      </dgm:spPr>
      <dgm:t>
        <a:bodyPr/>
        <a:lstStyle/>
        <a:p>
          <a:pPr latinLnBrk="1"/>
          <a:r>
            <a:rPr lang="ko-KR" altLang="en-US" sz="1400" dirty="0" smtClean="0">
              <a:latin typeface="+mn-ea"/>
              <a:ea typeface="+mn-ea"/>
              <a:cs typeface="+mn-cs"/>
            </a:rPr>
            <a:t>폐기물</a:t>
          </a:r>
          <a:endParaRPr lang="ko-KR" altLang="en-US" sz="1400" dirty="0">
            <a:latin typeface="+mn-ea"/>
            <a:ea typeface="+mn-ea"/>
            <a:cs typeface="+mn-cs"/>
          </a:endParaRPr>
        </a:p>
      </dgm:t>
    </dgm:pt>
    <dgm:pt modelId="{D574F2F6-F216-4D2B-83EB-0C8999F34254}" type="parTrans" cxnId="{6483BAC8-D656-400F-8288-AF22E8F233D9}">
      <dgm:prSet custT="1"/>
      <dgm:spPr/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E496290A-A3DF-4968-9B2A-9A94D06FF948}" type="sibTrans" cxnId="{6483BAC8-D656-400F-8288-AF22E8F233D9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1C7E4FEC-B7A6-43D3-AFD0-88FE1C5D15C6}">
      <dgm:prSet phldrT="[텍스트]" custT="1"/>
      <dgm:spPr>
        <a:xfrm>
          <a:off x="1814110" y="1875546"/>
          <a:ext cx="682886" cy="682886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환경영향평가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2664D752-2BC8-4EC0-86C3-71068B7397B4}" type="parTrans" cxnId="{7A1C919E-6CF3-4233-A483-E08AACAD7FAE}">
      <dgm:prSet custT="1"/>
      <dgm:spPr/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115AA381-8C79-438D-B455-2D9E2AAB1FF6}" type="sibTrans" cxnId="{7A1C919E-6CF3-4233-A483-E08AACAD7FAE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AB29B655-9BD4-44FE-92E4-9C0D9815A2D8}">
      <dgm:prSet phldrT="[텍스트]" custT="1"/>
      <dgm:spPr>
        <a:xfrm>
          <a:off x="595775" y="1875546"/>
          <a:ext cx="682886" cy="682886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에너지</a:t>
          </a:r>
          <a:br>
            <a:rPr lang="ko-KR" altLang="en-US" sz="1200" dirty="0" smtClean="0">
              <a:latin typeface="+mn-ea"/>
              <a:ea typeface="+mn-ea"/>
              <a:cs typeface="+mn-cs"/>
            </a:rPr>
          </a:br>
          <a:r>
            <a:rPr lang="ko-KR" altLang="en-US" sz="1200" dirty="0" smtClean="0">
              <a:latin typeface="+mn-ea"/>
              <a:ea typeface="+mn-ea"/>
              <a:cs typeface="+mn-cs"/>
            </a:rPr>
            <a:t>자원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002844B0-5E2C-437E-990A-23D5B5E90838}" type="parTrans" cxnId="{D58DE321-12CC-4B64-8B66-5EA29830FF8F}">
      <dgm:prSet custT="1"/>
      <dgm:spPr/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27417803-88B2-4C51-B5C2-A9D0963EBD17}" type="sibTrans" cxnId="{D58DE321-12CC-4B64-8B66-5EA29830FF8F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41F41E08-0C7C-4DEA-81E2-58375B00CE59}">
      <dgm:prSet phldrT="[텍스트]" custT="1"/>
      <dgm:spPr>
        <a:xfrm>
          <a:off x="219288" y="716840"/>
          <a:ext cx="682886" cy="682886"/>
        </a:xfrm>
      </dgm:spPr>
    </dgm:pt>
    <dgm:pt modelId="{13789CAB-6B09-4615-9039-36C71817E705}" type="parTrans" cxnId="{EA201B52-C1DE-4B7E-A05F-B4DAB0BDAB84}">
      <dgm:prSet custT="1"/>
      <dgm:spPr/>
      <dgm:t>
        <a:bodyPr/>
        <a:lstStyle/>
        <a:p>
          <a:pPr latinLnBrk="1"/>
          <a:endParaRPr lang="ko-KR" altLang="en-US" sz="1050">
            <a:latin typeface="+mj-lt"/>
            <a:ea typeface="KoPub돋움체 Medium" panose="02020603020101020101" pitchFamily="18" charset="-127"/>
          </a:endParaRPr>
        </a:p>
      </dgm:t>
    </dgm:pt>
    <dgm:pt modelId="{F57F94B5-1CF7-479C-9B0F-2015ADA4C976}" type="sibTrans" cxnId="{EA201B52-C1DE-4B7E-A05F-B4DAB0BDAB84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solidFill>
              <a:schemeClr val="bg1"/>
            </a:solidFill>
            <a:latin typeface="+mj-lt"/>
            <a:ea typeface="KoPub돋움체 Medium" panose="02020603020101020101" pitchFamily="18" charset="-127"/>
          </a:endParaRPr>
        </a:p>
      </dgm:t>
    </dgm:pt>
    <dgm:pt modelId="{ED23E1F6-E099-A047-880A-A71C29C886C5}">
      <dgm:prSet phldrT="[텍스트]" custT="1"/>
      <dgm:spPr>
        <a:xfrm>
          <a:off x="595775" y="1875546"/>
          <a:ext cx="682886" cy="682886"/>
        </a:xfrm>
      </dgm:spPr>
    </dgm:pt>
    <dgm:pt modelId="{DF2CEDEF-0B28-764F-99F8-746B313FCDEF}" type="parTrans" cxnId="{47E99D89-89B4-B649-92CF-81F943A21C42}">
      <dgm:prSet/>
      <dgm:spPr/>
      <dgm:t>
        <a:bodyPr/>
        <a:lstStyle/>
        <a:p>
          <a:pPr latinLnBrk="1"/>
          <a:endParaRPr lang="ko-KR" altLang="en-US"/>
        </a:p>
      </dgm:t>
    </dgm:pt>
    <dgm:pt modelId="{2DA59FF7-0C4D-D64D-ABAC-96CC9677156D}" type="sibTrans" cxnId="{47E99D89-89B4-B649-92CF-81F943A21C42}">
      <dgm:prSet/>
      <dgm:spPr/>
      <dgm:t>
        <a:bodyPr/>
        <a:lstStyle/>
        <a:p>
          <a:pPr latinLnBrk="1"/>
          <a:endParaRPr lang="ko-KR" altLang="en-US"/>
        </a:p>
      </dgm:t>
    </dgm:pt>
    <dgm:pt modelId="{48EE6E0A-1411-E440-B7D6-D285FC7D8854}">
      <dgm:prSet phldrT="[텍스트]" custT="1"/>
      <dgm:spPr>
        <a:xfrm>
          <a:off x="595775" y="1875546"/>
          <a:ext cx="682886" cy="682886"/>
        </a:xfrm>
      </dgm:spPr>
    </dgm:pt>
    <dgm:pt modelId="{587D0901-BAB4-0547-B660-95D059740E06}" type="parTrans" cxnId="{8AEA07B7-B90F-EE4A-BBAC-E36AE24BFB9B}">
      <dgm:prSet/>
      <dgm:spPr/>
      <dgm:t>
        <a:bodyPr/>
        <a:lstStyle/>
        <a:p>
          <a:pPr latinLnBrk="1"/>
          <a:endParaRPr lang="ko-KR" altLang="en-US"/>
        </a:p>
      </dgm:t>
    </dgm:pt>
    <dgm:pt modelId="{95DC6338-6F04-0D40-BB81-86412DAC770E}" type="sibTrans" cxnId="{8AEA07B7-B90F-EE4A-BBAC-E36AE24BFB9B}">
      <dgm:prSet/>
      <dgm:spPr/>
      <dgm:t>
        <a:bodyPr/>
        <a:lstStyle/>
        <a:p>
          <a:pPr latinLnBrk="1"/>
          <a:endParaRPr lang="ko-KR" altLang="en-US"/>
        </a:p>
      </dgm:t>
    </dgm:pt>
    <dgm:pt modelId="{282DAF75-95DC-CC4E-83E4-DB3B3715731B}">
      <dgm:prSet phldrT="[텍스트]" custT="1"/>
      <dgm:spPr>
        <a:xfrm>
          <a:off x="595775" y="1875546"/>
          <a:ext cx="682886" cy="682886"/>
        </a:xfrm>
      </dgm:spPr>
    </dgm:pt>
    <dgm:pt modelId="{84624080-96DA-E24F-9018-E751DE51C9B4}" type="parTrans" cxnId="{62ACE847-E921-5943-B300-2D96E849FD8A}">
      <dgm:prSet/>
      <dgm:spPr/>
      <dgm:t>
        <a:bodyPr/>
        <a:lstStyle/>
        <a:p>
          <a:pPr latinLnBrk="1"/>
          <a:endParaRPr lang="ko-KR" altLang="en-US"/>
        </a:p>
      </dgm:t>
    </dgm:pt>
    <dgm:pt modelId="{9E717E73-9180-0747-ACB9-853805B6C74B}" type="sibTrans" cxnId="{62ACE847-E921-5943-B300-2D96E849FD8A}">
      <dgm:prSet/>
      <dgm:spPr/>
      <dgm:t>
        <a:bodyPr/>
        <a:lstStyle/>
        <a:p>
          <a:pPr latinLnBrk="1"/>
          <a:endParaRPr lang="ko-KR" altLang="en-US"/>
        </a:p>
      </dgm:t>
    </dgm:pt>
    <dgm:pt modelId="{D0E2BB15-E713-6746-A734-684CE34DB3EB}">
      <dgm:prSet phldrT="[텍스트]" custT="1"/>
      <dgm:spPr>
        <a:xfrm>
          <a:off x="595775" y="1875546"/>
          <a:ext cx="682886" cy="682886"/>
        </a:xfrm>
      </dgm:spPr>
      <dgm:t>
        <a:bodyPr/>
        <a:lstStyle/>
        <a:p>
          <a:pPr latinLnBrk="1"/>
          <a:endParaRPr lang="ko-KR" altLang="en-US" sz="1400" dirty="0">
            <a:latin typeface="+mn-ea"/>
            <a:ea typeface="+mn-ea"/>
            <a:cs typeface="+mn-cs"/>
          </a:endParaRPr>
        </a:p>
      </dgm:t>
    </dgm:pt>
    <dgm:pt modelId="{28A05917-DA69-C248-9F5A-18B064504C8F}" type="parTrans" cxnId="{2F420AFF-D312-6545-B5FB-DD6857B97A87}">
      <dgm:prSet/>
      <dgm:spPr/>
      <dgm:t>
        <a:bodyPr/>
        <a:lstStyle/>
        <a:p>
          <a:pPr latinLnBrk="1"/>
          <a:endParaRPr lang="ko-KR" altLang="en-US"/>
        </a:p>
      </dgm:t>
    </dgm:pt>
    <dgm:pt modelId="{9F620520-69D9-C14A-A652-BA6A3093F9B5}" type="sibTrans" cxnId="{2F420AFF-D312-6545-B5FB-DD6857B97A87}">
      <dgm:prSet/>
      <dgm:spPr/>
      <dgm:t>
        <a:bodyPr/>
        <a:lstStyle/>
        <a:p>
          <a:pPr latinLnBrk="1"/>
          <a:endParaRPr lang="ko-KR" altLang="en-US"/>
        </a:p>
      </dgm:t>
    </dgm:pt>
    <dgm:pt modelId="{DAFA8DE2-A304-004A-B5A4-4792EE96EC3F}">
      <dgm:prSet phldrT="[텍스트]" custT="1"/>
      <dgm:spPr>
        <a:xfrm>
          <a:off x="595775" y="1875546"/>
          <a:ext cx="682886" cy="682886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생테계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07ED2064-F498-0848-BC79-3217594CA73D}" type="parTrans" cxnId="{FB79761D-5498-644B-BFE2-0963BF9BA528}">
      <dgm:prSet/>
      <dgm:spPr/>
      <dgm:t>
        <a:bodyPr/>
        <a:lstStyle/>
        <a:p>
          <a:pPr latinLnBrk="1"/>
          <a:endParaRPr lang="ko-KR" altLang="en-US"/>
        </a:p>
      </dgm:t>
    </dgm:pt>
    <dgm:pt modelId="{1D9F406A-3CC4-5D42-9E6D-B2591ACD26EE}" type="sibTrans" cxnId="{FB79761D-5498-644B-BFE2-0963BF9BA528}">
      <dgm:prSet/>
      <dgm:spPr/>
      <dgm:t>
        <a:bodyPr/>
        <a:lstStyle/>
        <a:p>
          <a:pPr latinLnBrk="1"/>
          <a:endParaRPr lang="ko-KR" altLang="en-US"/>
        </a:p>
      </dgm:t>
    </dgm:pt>
    <dgm:pt modelId="{1483988E-F688-A14B-A42F-1DCAF2CE9A0E}">
      <dgm:prSet phldrT="[텍스트]" custT="1"/>
      <dgm:spPr>
        <a:xfrm>
          <a:off x="595775" y="1875546"/>
          <a:ext cx="682886" cy="682886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수질오염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A7165F3C-8017-CE4D-9B0E-D7B1B5E97ED4}" type="parTrans" cxnId="{BB7A8B50-E594-DE4E-9848-FB5BA7F9BD74}">
      <dgm:prSet/>
      <dgm:spPr/>
      <dgm:t>
        <a:bodyPr/>
        <a:lstStyle/>
        <a:p>
          <a:pPr latinLnBrk="1"/>
          <a:endParaRPr lang="ko-KR" altLang="en-US"/>
        </a:p>
      </dgm:t>
    </dgm:pt>
    <dgm:pt modelId="{5F7BC1FF-E467-CC42-AF7D-FE905F3FA12F}" type="sibTrans" cxnId="{BB7A8B50-E594-DE4E-9848-FB5BA7F9BD74}">
      <dgm:prSet/>
      <dgm:spPr/>
      <dgm:t>
        <a:bodyPr/>
        <a:lstStyle/>
        <a:p>
          <a:pPr latinLnBrk="1"/>
          <a:endParaRPr lang="ko-KR" altLang="en-US"/>
        </a:p>
      </dgm:t>
    </dgm:pt>
    <dgm:pt modelId="{E4FE7972-B77B-7048-AB6F-4676E3C887BE}">
      <dgm:prSet phldrT="[텍스트]" custT="1"/>
      <dgm:spPr>
        <a:xfrm>
          <a:off x="595775" y="1875546"/>
          <a:ext cx="682886" cy="682886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대외협력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C249BE7B-1DB2-064D-9B6B-464EF4BC9322}" type="parTrans" cxnId="{C60189BA-87A3-894B-91CD-18EFA45979A7}">
      <dgm:prSet/>
      <dgm:spPr/>
      <dgm:t>
        <a:bodyPr/>
        <a:lstStyle/>
        <a:p>
          <a:pPr latinLnBrk="1"/>
          <a:endParaRPr lang="ko-KR" altLang="en-US"/>
        </a:p>
      </dgm:t>
    </dgm:pt>
    <dgm:pt modelId="{4953E1FA-71E5-9245-BF42-FE99EB2F2E4D}" type="sibTrans" cxnId="{C60189BA-87A3-894B-91CD-18EFA45979A7}">
      <dgm:prSet/>
      <dgm:spPr/>
      <dgm:t>
        <a:bodyPr/>
        <a:lstStyle/>
        <a:p>
          <a:pPr latinLnBrk="1"/>
          <a:endParaRPr lang="ko-KR" altLang="en-US"/>
        </a:p>
      </dgm:t>
    </dgm:pt>
    <dgm:pt modelId="{630D69B5-C96B-FA42-BAC9-7E626DE7D9F9}">
      <dgm:prSet phldrT="[텍스트]" custT="1"/>
      <dgm:spPr>
        <a:xfrm>
          <a:off x="1204942" y="720"/>
          <a:ext cx="682886" cy="682886"/>
        </a:xfrm>
      </dgm:spPr>
      <dgm:t>
        <a:bodyPr/>
        <a:lstStyle/>
        <a:p>
          <a:pPr latinLnBrk="1"/>
          <a:r>
            <a:rPr lang="ko-KR" altLang="en-US" sz="1200" dirty="0" smtClean="0">
              <a:latin typeface="+mn-ea"/>
              <a:ea typeface="+mn-ea"/>
              <a:cs typeface="+mn-cs"/>
            </a:rPr>
            <a:t>대기오염</a:t>
          </a:r>
          <a:endParaRPr lang="ko-KR" altLang="en-US" sz="1200" dirty="0">
            <a:latin typeface="+mn-ea"/>
            <a:ea typeface="+mn-ea"/>
            <a:cs typeface="+mn-cs"/>
          </a:endParaRPr>
        </a:p>
      </dgm:t>
    </dgm:pt>
    <dgm:pt modelId="{40ABEAFA-D24B-AC49-8E81-33FE9A9517A1}" type="parTrans" cxnId="{91D9F150-D095-1D45-8458-BECA2B403079}">
      <dgm:prSet/>
      <dgm:spPr/>
      <dgm:t>
        <a:bodyPr/>
        <a:lstStyle/>
        <a:p>
          <a:pPr latinLnBrk="1"/>
          <a:endParaRPr lang="ko-KR" altLang="en-US"/>
        </a:p>
      </dgm:t>
    </dgm:pt>
    <dgm:pt modelId="{9323D6AA-322C-1F4D-A249-BC5D95C590CF}" type="sibTrans" cxnId="{91D9F150-D095-1D45-8458-BECA2B403079}">
      <dgm:prSet/>
      <dgm:spPr/>
      <dgm:t>
        <a:bodyPr/>
        <a:lstStyle/>
        <a:p>
          <a:pPr latinLnBrk="1"/>
          <a:endParaRPr lang="ko-KR" altLang="en-US"/>
        </a:p>
      </dgm:t>
    </dgm:pt>
    <dgm:pt modelId="{D4E9AF28-DF35-412B-86BB-ADA4242A6694}" type="pres">
      <dgm:prSet presAssocID="{9A52459E-F8D1-44DF-A9F8-DB9DF91E67C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BB0BE3-3F8D-4A7F-9356-99FEA5FABB0D}" type="pres">
      <dgm:prSet presAssocID="{DE19B404-1056-4386-A997-65ADA3EE2C49}" presName="centerShape" presStyleLbl="node0" presStyleIdx="0" presStyleCnt="1" custScaleX="108301" custScaleY="109690"/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55BF497-80BE-43C5-9644-F26F4AA26CFF}" type="pres">
      <dgm:prSet presAssocID="{D685D1A4-BDE9-4535-A8F5-EA31CCF398B5}" presName="node" presStyleLbl="node1" presStyleIdx="0" presStyleCnt="8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E9A431-AC6B-4680-B7CA-B4E503DE9501}" type="pres">
      <dgm:prSet presAssocID="{D685D1A4-BDE9-4535-A8F5-EA31CCF398B5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0034F392-0C26-4A42-8848-60BD61789120}" type="pres">
      <dgm:prSet presAssocID="{2D4F4B1C-80F1-4175-BD5C-5282C277B8B8}" presName="sibTrans" presStyleLbl="sibTrans2D1" presStyleIdx="0" presStyleCnt="8"/>
      <dgm:spPr>
        <a:prstGeom prst="blockArc">
          <a:avLst>
            <a:gd name="adj1" fmla="val 16200000"/>
            <a:gd name="adj2" fmla="val 20520000"/>
            <a:gd name="adj3" fmla="val 4634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B1A45E6C-2469-5A4D-B8DF-7BD63272921A}" type="pres">
      <dgm:prSet presAssocID="{630D69B5-C96B-FA42-BAC9-7E626DE7D9F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7DB20C-4DDF-B04E-83D2-1DA31EADCBF6}" type="pres">
      <dgm:prSet presAssocID="{630D69B5-C96B-FA42-BAC9-7E626DE7D9F9}" presName="dummy" presStyleCnt="0"/>
      <dgm:spPr/>
    </dgm:pt>
    <dgm:pt modelId="{E9938A8B-7ADA-3144-AB28-7B3ABDA1C6DF}" type="pres">
      <dgm:prSet presAssocID="{9323D6AA-322C-1F4D-A249-BC5D95C590CF}" presName="sibTrans" presStyleLbl="sibTrans2D1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B223995C-DFC0-4F11-A579-A5443D8AE191}" type="pres">
      <dgm:prSet presAssocID="{4D595B3E-2FA0-4F8A-AF02-423797193B81}" presName="node" presStyleLbl="node1" presStyleIdx="2" presStyleCnt="8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1DC28B6-3532-43CE-8794-153602B6D7B0}" type="pres">
      <dgm:prSet presAssocID="{4D595B3E-2FA0-4F8A-AF02-423797193B81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AF669792-D980-4C86-8294-1B104105F2A3}" type="pres">
      <dgm:prSet presAssocID="{E496290A-A3DF-4968-9B2A-9A94D06FF948}" presName="sibTrans" presStyleLbl="sibTrans2D1" presStyleIdx="2" presStyleCnt="8"/>
      <dgm:spPr>
        <a:prstGeom prst="blockArc">
          <a:avLst>
            <a:gd name="adj1" fmla="val 20520000"/>
            <a:gd name="adj2" fmla="val 3240000"/>
            <a:gd name="adj3" fmla="val 4634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E62E1CC5-1632-4A9A-918C-4FCF92C3FF84}" type="pres">
      <dgm:prSet presAssocID="{1C7E4FEC-B7A6-43D3-AFD0-88FE1C5D15C6}" presName="node" presStyleLbl="node1" presStyleIdx="3" presStyleCnt="8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09C077A-775C-4611-84DA-7D8A426E0F61}" type="pres">
      <dgm:prSet presAssocID="{1C7E4FEC-B7A6-43D3-AFD0-88FE1C5D15C6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5BD70B3E-A77B-49E1-AB4A-DBEC79418897}" type="pres">
      <dgm:prSet presAssocID="{115AA381-8C79-438D-B455-2D9E2AAB1FF6}" presName="sibTrans" presStyleLbl="sibTrans2D1" presStyleIdx="3" presStyleCnt="8"/>
      <dgm:spPr>
        <a:prstGeom prst="blockArc">
          <a:avLst>
            <a:gd name="adj1" fmla="val 3240000"/>
            <a:gd name="adj2" fmla="val 7560000"/>
            <a:gd name="adj3" fmla="val 4634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1F6742BD-A09C-4714-8DDB-3624C06D54D1}" type="pres">
      <dgm:prSet presAssocID="{AB29B655-9BD4-44FE-92E4-9C0D9815A2D8}" presName="node" presStyleLbl="node1" presStyleIdx="4" presStyleCnt="8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2F57BB2-09A1-4FFC-97C8-69E14F8B7AD6}" type="pres">
      <dgm:prSet presAssocID="{AB29B655-9BD4-44FE-92E4-9C0D9815A2D8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951C9B72-A9D1-41A3-9023-6BD27E6CDE55}" type="pres">
      <dgm:prSet presAssocID="{27417803-88B2-4C51-B5C2-A9D0963EBD17}" presName="sibTrans" presStyleLbl="sibTrans2D1" presStyleIdx="4" presStyleCnt="8"/>
      <dgm:spPr>
        <a:prstGeom prst="blockArc">
          <a:avLst>
            <a:gd name="adj1" fmla="val 7560000"/>
            <a:gd name="adj2" fmla="val 11880000"/>
            <a:gd name="adj3" fmla="val 4634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3B4824E7-8864-6D49-AA29-04323B0C8F97}" type="pres">
      <dgm:prSet presAssocID="{DAFA8DE2-A304-004A-B5A4-4792EE96EC3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453F9F-5372-BD48-891E-09AE36838147}" type="pres">
      <dgm:prSet presAssocID="{DAFA8DE2-A304-004A-B5A4-4792EE96EC3F}" presName="dummy" presStyleCnt="0"/>
      <dgm:spPr/>
    </dgm:pt>
    <dgm:pt modelId="{C9464D2D-7DB6-8148-A8A5-3E5F800D4148}" type="pres">
      <dgm:prSet presAssocID="{1D9F406A-3CC4-5D42-9E6D-B2591ACD26EE}" presName="sibTrans" presStyleLbl="sibTrans2D1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E6795EC1-6D46-0947-8CCF-FD9E2157C8DC}" type="pres">
      <dgm:prSet presAssocID="{1483988E-F688-A14B-A42F-1DCAF2CE9A0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020CAE-2E9F-7F4A-BE50-8CBAD21A6C10}" type="pres">
      <dgm:prSet presAssocID="{1483988E-F688-A14B-A42F-1DCAF2CE9A0E}" presName="dummy" presStyleCnt="0"/>
      <dgm:spPr/>
    </dgm:pt>
    <dgm:pt modelId="{B19A8151-FFCD-1241-9871-CEBF774EEF7B}" type="pres">
      <dgm:prSet presAssocID="{5F7BC1FF-E467-CC42-AF7D-FE905F3FA12F}" presName="sibTrans" presStyleLbl="sibTrans2D1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42BCD98E-6001-C04D-8E7D-98A869ECB30F}" type="pres">
      <dgm:prSet presAssocID="{E4FE7972-B77B-7048-AB6F-4676E3C887BE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DCEA33-AF19-C749-914D-7282558ED7E7}" type="pres">
      <dgm:prSet presAssocID="{E4FE7972-B77B-7048-AB6F-4676E3C887BE}" presName="dummy" presStyleCnt="0"/>
      <dgm:spPr/>
    </dgm:pt>
    <dgm:pt modelId="{3FEDE800-E723-A742-9085-CAF76DE2B0EB}" type="pres">
      <dgm:prSet presAssocID="{4953E1FA-71E5-9245-BF42-FE99EB2F2E4D}" presName="sibTrans" presStyleLbl="sibTrans2D1" presStyleIdx="7" presStyleCnt="8"/>
      <dgm:spPr/>
      <dgm:t>
        <a:bodyPr/>
        <a:lstStyle/>
        <a:p>
          <a:pPr latinLnBrk="1"/>
          <a:endParaRPr lang="ko-KR" altLang="en-US"/>
        </a:p>
      </dgm:t>
    </dgm:pt>
  </dgm:ptLst>
  <dgm:cxnLst>
    <dgm:cxn modelId="{20916279-8D01-6244-BD4D-22B56DD3375B}" type="presOf" srcId="{4953E1FA-71E5-9245-BF42-FE99EB2F2E4D}" destId="{3FEDE800-E723-A742-9085-CAF76DE2B0EB}" srcOrd="0" destOrd="0" presId="urn:microsoft.com/office/officeart/2005/8/layout/radial6"/>
    <dgm:cxn modelId="{EC998049-FC13-DC47-8E76-8672E3EA0080}" type="presOf" srcId="{E496290A-A3DF-4968-9B2A-9A94D06FF948}" destId="{AF669792-D980-4C86-8294-1B104105F2A3}" srcOrd="0" destOrd="0" presId="urn:microsoft.com/office/officeart/2005/8/layout/radial6"/>
    <dgm:cxn modelId="{CC3799F2-29D6-214F-8677-A80868E30082}" type="presOf" srcId="{4D595B3E-2FA0-4F8A-AF02-423797193B81}" destId="{B223995C-DFC0-4F11-A579-A5443D8AE191}" srcOrd="0" destOrd="0" presId="urn:microsoft.com/office/officeart/2005/8/layout/radial6"/>
    <dgm:cxn modelId="{A8920EB8-040E-7345-AA37-14C121681E46}" type="presOf" srcId="{115AA381-8C79-438D-B455-2D9E2AAB1FF6}" destId="{5BD70B3E-A77B-49E1-AB4A-DBEC79418897}" srcOrd="0" destOrd="0" presId="urn:microsoft.com/office/officeart/2005/8/layout/radial6"/>
    <dgm:cxn modelId="{BDDEB66E-2287-8B42-B936-B52E20540D70}" type="presOf" srcId="{1C7E4FEC-B7A6-43D3-AFD0-88FE1C5D15C6}" destId="{E62E1CC5-1632-4A9A-918C-4FCF92C3FF84}" srcOrd="0" destOrd="0" presId="urn:microsoft.com/office/officeart/2005/8/layout/radial6"/>
    <dgm:cxn modelId="{621BFD66-AC5D-F641-9235-C32BBFC41CE4}" type="presOf" srcId="{1D9F406A-3CC4-5D42-9E6D-B2591ACD26EE}" destId="{C9464D2D-7DB6-8148-A8A5-3E5F800D4148}" srcOrd="0" destOrd="0" presId="urn:microsoft.com/office/officeart/2005/8/layout/radial6"/>
    <dgm:cxn modelId="{6483BAC8-D656-400F-8288-AF22E8F233D9}" srcId="{DE19B404-1056-4386-A997-65ADA3EE2C49}" destId="{4D595B3E-2FA0-4F8A-AF02-423797193B81}" srcOrd="2" destOrd="0" parTransId="{D574F2F6-F216-4D2B-83EB-0C8999F34254}" sibTransId="{E496290A-A3DF-4968-9B2A-9A94D06FF948}"/>
    <dgm:cxn modelId="{FB79761D-5498-644B-BFE2-0963BF9BA528}" srcId="{DE19B404-1056-4386-A997-65ADA3EE2C49}" destId="{DAFA8DE2-A304-004A-B5A4-4792EE96EC3F}" srcOrd="5" destOrd="0" parTransId="{07ED2064-F498-0848-BC79-3217594CA73D}" sibTransId="{1D9F406A-3CC4-5D42-9E6D-B2591ACD26EE}"/>
    <dgm:cxn modelId="{7A1C919E-6CF3-4233-A483-E08AACAD7FAE}" srcId="{DE19B404-1056-4386-A997-65ADA3EE2C49}" destId="{1C7E4FEC-B7A6-43D3-AFD0-88FE1C5D15C6}" srcOrd="3" destOrd="0" parTransId="{2664D752-2BC8-4EC0-86C3-71068B7397B4}" sibTransId="{115AA381-8C79-438D-B455-2D9E2AAB1FF6}"/>
    <dgm:cxn modelId="{978DF718-2A0F-0F41-A57E-59048DCD2AB4}" type="presOf" srcId="{630D69B5-C96B-FA42-BAC9-7E626DE7D9F9}" destId="{B1A45E6C-2469-5A4D-B8DF-7BD63272921A}" srcOrd="0" destOrd="0" presId="urn:microsoft.com/office/officeart/2005/8/layout/radial6"/>
    <dgm:cxn modelId="{EA201B52-C1DE-4B7E-A05F-B4DAB0BDAB84}" srcId="{D0E2BB15-E713-6746-A734-684CE34DB3EB}" destId="{41F41E08-0C7C-4DEA-81E2-58375B00CE59}" srcOrd="0" destOrd="0" parTransId="{13789CAB-6B09-4615-9039-36C71817E705}" sibTransId="{F57F94B5-1CF7-479C-9B0F-2015ADA4C976}"/>
    <dgm:cxn modelId="{62ACE847-E921-5943-B300-2D96E849FD8A}" srcId="{ED23E1F6-E099-A047-880A-A71C29C886C5}" destId="{282DAF75-95DC-CC4E-83E4-DB3B3715731B}" srcOrd="1" destOrd="0" parTransId="{84624080-96DA-E24F-9018-E751DE51C9B4}" sibTransId="{9E717E73-9180-0747-ACB9-853805B6C74B}"/>
    <dgm:cxn modelId="{39323913-5C83-7144-A9FC-DCDD8D73F399}" type="presOf" srcId="{1483988E-F688-A14B-A42F-1DCAF2CE9A0E}" destId="{E6795EC1-6D46-0947-8CCF-FD9E2157C8DC}" srcOrd="0" destOrd="0" presId="urn:microsoft.com/office/officeart/2005/8/layout/radial6"/>
    <dgm:cxn modelId="{1F5A3A30-1F66-924D-89D2-6BC64EE49FC7}" type="presOf" srcId="{AB29B655-9BD4-44FE-92E4-9C0D9815A2D8}" destId="{1F6742BD-A09C-4714-8DDB-3624C06D54D1}" srcOrd="0" destOrd="0" presId="urn:microsoft.com/office/officeart/2005/8/layout/radial6"/>
    <dgm:cxn modelId="{9FC6455E-B473-144D-A03A-30EE142BA175}" type="presOf" srcId="{DAFA8DE2-A304-004A-B5A4-4792EE96EC3F}" destId="{3B4824E7-8864-6D49-AA29-04323B0C8F97}" srcOrd="0" destOrd="0" presId="urn:microsoft.com/office/officeart/2005/8/layout/radial6"/>
    <dgm:cxn modelId="{6CA5F095-DF33-CF49-87C9-EB01009BEC35}" type="presOf" srcId="{2D4F4B1C-80F1-4175-BD5C-5282C277B8B8}" destId="{0034F392-0C26-4A42-8848-60BD61789120}" srcOrd="0" destOrd="0" presId="urn:microsoft.com/office/officeart/2005/8/layout/radial6"/>
    <dgm:cxn modelId="{173A67DA-C722-4551-BBB3-679B4785BE8A}" srcId="{9A52459E-F8D1-44DF-A9F8-DB9DF91E67C4}" destId="{DE19B404-1056-4386-A997-65ADA3EE2C49}" srcOrd="0" destOrd="0" parTransId="{714EBDAD-421D-40DB-A05C-9AEE8B090A84}" sibTransId="{6ACCD431-4028-48DC-A5E0-6252E678CB11}"/>
    <dgm:cxn modelId="{7BB5F657-AC83-3845-B51B-86EA660C5899}" type="presOf" srcId="{9323D6AA-322C-1F4D-A249-BC5D95C590CF}" destId="{E9938A8B-7ADA-3144-AB28-7B3ABDA1C6DF}" srcOrd="0" destOrd="0" presId="urn:microsoft.com/office/officeart/2005/8/layout/radial6"/>
    <dgm:cxn modelId="{D58DE321-12CC-4B64-8B66-5EA29830FF8F}" srcId="{DE19B404-1056-4386-A997-65ADA3EE2C49}" destId="{AB29B655-9BD4-44FE-92E4-9C0D9815A2D8}" srcOrd="4" destOrd="0" parTransId="{002844B0-5E2C-437E-990A-23D5B5E90838}" sibTransId="{27417803-88B2-4C51-B5C2-A9D0963EBD17}"/>
    <dgm:cxn modelId="{47E99D89-89B4-B649-92CF-81F943A21C42}" srcId="{9A52459E-F8D1-44DF-A9F8-DB9DF91E67C4}" destId="{ED23E1F6-E099-A047-880A-A71C29C886C5}" srcOrd="1" destOrd="0" parTransId="{DF2CEDEF-0B28-764F-99F8-746B313FCDEF}" sibTransId="{2DA59FF7-0C4D-D64D-ABAC-96CC9677156D}"/>
    <dgm:cxn modelId="{5DA08F32-089C-D84F-9E50-E8203FB55822}" type="presOf" srcId="{D685D1A4-BDE9-4535-A8F5-EA31CCF398B5}" destId="{255BF497-80BE-43C5-9644-F26F4AA26CFF}" srcOrd="0" destOrd="0" presId="urn:microsoft.com/office/officeart/2005/8/layout/radial6"/>
    <dgm:cxn modelId="{C60189BA-87A3-894B-91CD-18EFA45979A7}" srcId="{DE19B404-1056-4386-A997-65ADA3EE2C49}" destId="{E4FE7972-B77B-7048-AB6F-4676E3C887BE}" srcOrd="7" destOrd="0" parTransId="{C249BE7B-1DB2-064D-9B6B-464EF4BC9322}" sibTransId="{4953E1FA-71E5-9245-BF42-FE99EB2F2E4D}"/>
    <dgm:cxn modelId="{BB7A8B50-E594-DE4E-9848-FB5BA7F9BD74}" srcId="{DE19B404-1056-4386-A997-65ADA3EE2C49}" destId="{1483988E-F688-A14B-A42F-1DCAF2CE9A0E}" srcOrd="6" destOrd="0" parTransId="{A7165F3C-8017-CE4D-9B0E-D7B1B5E97ED4}" sibTransId="{5F7BC1FF-E467-CC42-AF7D-FE905F3FA12F}"/>
    <dgm:cxn modelId="{8AEA07B7-B90F-EE4A-BBAC-E36AE24BFB9B}" srcId="{ED23E1F6-E099-A047-880A-A71C29C886C5}" destId="{48EE6E0A-1411-E440-B7D6-D285FC7D8854}" srcOrd="0" destOrd="0" parTransId="{587D0901-BAB4-0547-B660-95D059740E06}" sibTransId="{95DC6338-6F04-0D40-BB81-86412DAC770E}"/>
    <dgm:cxn modelId="{D5BE89BE-1CA1-5545-AE04-61E6CD10BF64}" type="presOf" srcId="{DE19B404-1056-4386-A997-65ADA3EE2C49}" destId="{18BB0BE3-3F8D-4A7F-9356-99FEA5FABB0D}" srcOrd="0" destOrd="0" presId="urn:microsoft.com/office/officeart/2005/8/layout/radial6"/>
    <dgm:cxn modelId="{D7BF195A-5723-C942-A3E4-DBD735A9AEC3}" type="presOf" srcId="{9A52459E-F8D1-44DF-A9F8-DB9DF91E67C4}" destId="{D4E9AF28-DF35-412B-86BB-ADA4242A6694}" srcOrd="0" destOrd="0" presId="urn:microsoft.com/office/officeart/2005/8/layout/radial6"/>
    <dgm:cxn modelId="{36AEB18A-4DEE-994D-8082-94CCAC80DD1B}" type="presOf" srcId="{E4FE7972-B77B-7048-AB6F-4676E3C887BE}" destId="{42BCD98E-6001-C04D-8E7D-98A869ECB30F}" srcOrd="0" destOrd="0" presId="urn:microsoft.com/office/officeart/2005/8/layout/radial6"/>
    <dgm:cxn modelId="{95855153-AEAB-2548-ABAC-FD60E4608672}" type="presOf" srcId="{5F7BC1FF-E467-CC42-AF7D-FE905F3FA12F}" destId="{B19A8151-FFCD-1241-9871-CEBF774EEF7B}" srcOrd="0" destOrd="0" presId="urn:microsoft.com/office/officeart/2005/8/layout/radial6"/>
    <dgm:cxn modelId="{91D9F150-D095-1D45-8458-BECA2B403079}" srcId="{DE19B404-1056-4386-A997-65ADA3EE2C49}" destId="{630D69B5-C96B-FA42-BAC9-7E626DE7D9F9}" srcOrd="1" destOrd="0" parTransId="{40ABEAFA-D24B-AC49-8E81-33FE9A9517A1}" sibTransId="{9323D6AA-322C-1F4D-A249-BC5D95C590CF}"/>
    <dgm:cxn modelId="{2F420AFF-D312-6545-B5FB-DD6857B97A87}" srcId="{9A52459E-F8D1-44DF-A9F8-DB9DF91E67C4}" destId="{D0E2BB15-E713-6746-A734-684CE34DB3EB}" srcOrd="2" destOrd="0" parTransId="{28A05917-DA69-C248-9F5A-18B064504C8F}" sibTransId="{9F620520-69D9-C14A-A652-BA6A3093F9B5}"/>
    <dgm:cxn modelId="{62C7C6B7-C58B-4343-8906-9A04B9E0EFB8}" type="presOf" srcId="{27417803-88B2-4C51-B5C2-A9D0963EBD17}" destId="{951C9B72-A9D1-41A3-9023-6BD27E6CDE55}" srcOrd="0" destOrd="0" presId="urn:microsoft.com/office/officeart/2005/8/layout/radial6"/>
    <dgm:cxn modelId="{BE577E3E-7C66-414E-ABC3-D67E18D4E816}" srcId="{DE19B404-1056-4386-A997-65ADA3EE2C49}" destId="{D685D1A4-BDE9-4535-A8F5-EA31CCF398B5}" srcOrd="0" destOrd="0" parTransId="{261D4F83-55A4-42DB-B114-525113EA5605}" sibTransId="{2D4F4B1C-80F1-4175-BD5C-5282C277B8B8}"/>
    <dgm:cxn modelId="{A270EB34-EF78-0742-8701-CE23231BBB29}" type="presParOf" srcId="{D4E9AF28-DF35-412B-86BB-ADA4242A6694}" destId="{18BB0BE3-3F8D-4A7F-9356-99FEA5FABB0D}" srcOrd="0" destOrd="0" presId="urn:microsoft.com/office/officeart/2005/8/layout/radial6"/>
    <dgm:cxn modelId="{07096D22-550C-9747-9F15-A3211E52DEC0}" type="presParOf" srcId="{D4E9AF28-DF35-412B-86BB-ADA4242A6694}" destId="{255BF497-80BE-43C5-9644-F26F4AA26CFF}" srcOrd="1" destOrd="0" presId="urn:microsoft.com/office/officeart/2005/8/layout/radial6"/>
    <dgm:cxn modelId="{D004D8D0-60BF-FC41-8864-BD5983018D36}" type="presParOf" srcId="{D4E9AF28-DF35-412B-86BB-ADA4242A6694}" destId="{FFE9A431-AC6B-4680-B7CA-B4E503DE9501}" srcOrd="2" destOrd="0" presId="urn:microsoft.com/office/officeart/2005/8/layout/radial6"/>
    <dgm:cxn modelId="{309C5E6A-1473-064E-A37D-A1EB5DE10421}" type="presParOf" srcId="{D4E9AF28-DF35-412B-86BB-ADA4242A6694}" destId="{0034F392-0C26-4A42-8848-60BD61789120}" srcOrd="3" destOrd="0" presId="urn:microsoft.com/office/officeart/2005/8/layout/radial6"/>
    <dgm:cxn modelId="{0BA7DAFD-75DF-8640-8CBA-0806DE916EA7}" type="presParOf" srcId="{D4E9AF28-DF35-412B-86BB-ADA4242A6694}" destId="{B1A45E6C-2469-5A4D-B8DF-7BD63272921A}" srcOrd="4" destOrd="0" presId="urn:microsoft.com/office/officeart/2005/8/layout/radial6"/>
    <dgm:cxn modelId="{4950B314-F388-A846-AC92-1611ED315D97}" type="presParOf" srcId="{D4E9AF28-DF35-412B-86BB-ADA4242A6694}" destId="{C07DB20C-4DDF-B04E-83D2-1DA31EADCBF6}" srcOrd="5" destOrd="0" presId="urn:microsoft.com/office/officeart/2005/8/layout/radial6"/>
    <dgm:cxn modelId="{379A1565-E81C-7145-96E4-FD874F26A6BF}" type="presParOf" srcId="{D4E9AF28-DF35-412B-86BB-ADA4242A6694}" destId="{E9938A8B-7ADA-3144-AB28-7B3ABDA1C6DF}" srcOrd="6" destOrd="0" presId="urn:microsoft.com/office/officeart/2005/8/layout/radial6"/>
    <dgm:cxn modelId="{2E1DB200-6A4E-D84B-A48E-D260153D0455}" type="presParOf" srcId="{D4E9AF28-DF35-412B-86BB-ADA4242A6694}" destId="{B223995C-DFC0-4F11-A579-A5443D8AE191}" srcOrd="7" destOrd="0" presId="urn:microsoft.com/office/officeart/2005/8/layout/radial6"/>
    <dgm:cxn modelId="{0CB80B14-AEA8-E642-84BB-233A555540F2}" type="presParOf" srcId="{D4E9AF28-DF35-412B-86BB-ADA4242A6694}" destId="{51DC28B6-3532-43CE-8794-153602B6D7B0}" srcOrd="8" destOrd="0" presId="urn:microsoft.com/office/officeart/2005/8/layout/radial6"/>
    <dgm:cxn modelId="{CA491DFA-EA0B-E247-AF91-71792E9D7210}" type="presParOf" srcId="{D4E9AF28-DF35-412B-86BB-ADA4242A6694}" destId="{AF669792-D980-4C86-8294-1B104105F2A3}" srcOrd="9" destOrd="0" presId="urn:microsoft.com/office/officeart/2005/8/layout/radial6"/>
    <dgm:cxn modelId="{C3BBE780-7BEF-924A-A6B2-F8C8C32511FF}" type="presParOf" srcId="{D4E9AF28-DF35-412B-86BB-ADA4242A6694}" destId="{E62E1CC5-1632-4A9A-918C-4FCF92C3FF84}" srcOrd="10" destOrd="0" presId="urn:microsoft.com/office/officeart/2005/8/layout/radial6"/>
    <dgm:cxn modelId="{F798B51A-04BC-E14E-BCFC-FD3F24907795}" type="presParOf" srcId="{D4E9AF28-DF35-412B-86BB-ADA4242A6694}" destId="{A09C077A-775C-4611-84DA-7D8A426E0F61}" srcOrd="11" destOrd="0" presId="urn:microsoft.com/office/officeart/2005/8/layout/radial6"/>
    <dgm:cxn modelId="{539D8FCB-3D78-DA44-969A-E55A9E377807}" type="presParOf" srcId="{D4E9AF28-DF35-412B-86BB-ADA4242A6694}" destId="{5BD70B3E-A77B-49E1-AB4A-DBEC79418897}" srcOrd="12" destOrd="0" presId="urn:microsoft.com/office/officeart/2005/8/layout/radial6"/>
    <dgm:cxn modelId="{8ECD602E-CD5A-8D4E-B7F9-EC8162D06D75}" type="presParOf" srcId="{D4E9AF28-DF35-412B-86BB-ADA4242A6694}" destId="{1F6742BD-A09C-4714-8DDB-3624C06D54D1}" srcOrd="13" destOrd="0" presId="urn:microsoft.com/office/officeart/2005/8/layout/radial6"/>
    <dgm:cxn modelId="{7D4110F3-F359-1F4B-B172-364EEF4FE190}" type="presParOf" srcId="{D4E9AF28-DF35-412B-86BB-ADA4242A6694}" destId="{C2F57BB2-09A1-4FFC-97C8-69E14F8B7AD6}" srcOrd="14" destOrd="0" presId="urn:microsoft.com/office/officeart/2005/8/layout/radial6"/>
    <dgm:cxn modelId="{CA8D862B-9E00-1748-961F-BA90EAC2DF91}" type="presParOf" srcId="{D4E9AF28-DF35-412B-86BB-ADA4242A6694}" destId="{951C9B72-A9D1-41A3-9023-6BD27E6CDE55}" srcOrd="15" destOrd="0" presId="urn:microsoft.com/office/officeart/2005/8/layout/radial6"/>
    <dgm:cxn modelId="{CBA84F32-AB7D-1C47-8DF1-D41D756819F3}" type="presParOf" srcId="{D4E9AF28-DF35-412B-86BB-ADA4242A6694}" destId="{3B4824E7-8864-6D49-AA29-04323B0C8F97}" srcOrd="16" destOrd="0" presId="urn:microsoft.com/office/officeart/2005/8/layout/radial6"/>
    <dgm:cxn modelId="{72C3E94A-3CA9-2B44-A90D-A1E31F431FDD}" type="presParOf" srcId="{D4E9AF28-DF35-412B-86BB-ADA4242A6694}" destId="{48453F9F-5372-BD48-891E-09AE36838147}" srcOrd="17" destOrd="0" presId="urn:microsoft.com/office/officeart/2005/8/layout/radial6"/>
    <dgm:cxn modelId="{735D865F-0D08-2C4D-8F17-3C7CCF4D7BC8}" type="presParOf" srcId="{D4E9AF28-DF35-412B-86BB-ADA4242A6694}" destId="{C9464D2D-7DB6-8148-A8A5-3E5F800D4148}" srcOrd="18" destOrd="0" presId="urn:microsoft.com/office/officeart/2005/8/layout/radial6"/>
    <dgm:cxn modelId="{F4AEB627-1B1D-0148-AB09-C86C487E3BCD}" type="presParOf" srcId="{D4E9AF28-DF35-412B-86BB-ADA4242A6694}" destId="{E6795EC1-6D46-0947-8CCF-FD9E2157C8DC}" srcOrd="19" destOrd="0" presId="urn:microsoft.com/office/officeart/2005/8/layout/radial6"/>
    <dgm:cxn modelId="{115AD012-767F-BA49-8C65-1182312B965C}" type="presParOf" srcId="{D4E9AF28-DF35-412B-86BB-ADA4242A6694}" destId="{A6020CAE-2E9F-7F4A-BE50-8CBAD21A6C10}" srcOrd="20" destOrd="0" presId="urn:microsoft.com/office/officeart/2005/8/layout/radial6"/>
    <dgm:cxn modelId="{E20F7354-EC8F-8640-95A9-D7BFCBC18104}" type="presParOf" srcId="{D4E9AF28-DF35-412B-86BB-ADA4242A6694}" destId="{B19A8151-FFCD-1241-9871-CEBF774EEF7B}" srcOrd="21" destOrd="0" presId="urn:microsoft.com/office/officeart/2005/8/layout/radial6"/>
    <dgm:cxn modelId="{93620F4A-3216-A049-9B86-A74C4D061C16}" type="presParOf" srcId="{D4E9AF28-DF35-412B-86BB-ADA4242A6694}" destId="{42BCD98E-6001-C04D-8E7D-98A869ECB30F}" srcOrd="22" destOrd="0" presId="urn:microsoft.com/office/officeart/2005/8/layout/radial6"/>
    <dgm:cxn modelId="{CA075B12-BFBB-0145-B4B3-FC2F76D0B41C}" type="presParOf" srcId="{D4E9AF28-DF35-412B-86BB-ADA4242A6694}" destId="{9EDCEA33-AF19-C749-914D-7282558ED7E7}" srcOrd="23" destOrd="0" presId="urn:microsoft.com/office/officeart/2005/8/layout/radial6"/>
    <dgm:cxn modelId="{976B5F0F-B310-BC43-AB9F-248121D46DFB}" type="presParOf" srcId="{D4E9AF28-DF35-412B-86BB-ADA4242A6694}" destId="{3FEDE800-E723-A742-9085-CAF76DE2B0EB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1B34-53D6-E740-AB68-ABDA52D38CED}">
      <dsp:nvSpPr>
        <dsp:cNvPr id="0" name=""/>
        <dsp:cNvSpPr/>
      </dsp:nvSpPr>
      <dsp:spPr>
        <a:xfrm>
          <a:off x="0" y="426724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7460F-48E7-6C43-8BB2-12325B55C5D7}">
      <dsp:nvSpPr>
        <dsp:cNvPr id="0" name=""/>
        <dsp:cNvSpPr/>
      </dsp:nvSpPr>
      <dsp:spPr>
        <a:xfrm>
          <a:off x="406400" y="5253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1.</a:t>
          </a:r>
          <a:r>
            <a:rPr lang="ko-KR" altLang="en-US" sz="2400" kern="1200"/>
            <a:t> </a:t>
          </a:r>
          <a:r>
            <a:rPr lang="ko-KR" altLang="en-US" sz="2400" kern="1200" smtClean="0"/>
            <a:t>연구일반</a:t>
          </a:r>
          <a:endParaRPr lang="ko-KR" altLang="en-US" sz="2400" kern="1200"/>
        </a:p>
      </dsp:txBody>
      <dsp:txXfrm>
        <a:off x="440985" y="87118"/>
        <a:ext cx="5620430" cy="639310"/>
      </dsp:txXfrm>
    </dsp:sp>
    <dsp:sp modelId="{508C3B9E-38E5-C84B-96EE-433424A3E758}">
      <dsp:nvSpPr>
        <dsp:cNvPr id="0" name=""/>
        <dsp:cNvSpPr/>
      </dsp:nvSpPr>
      <dsp:spPr>
        <a:xfrm>
          <a:off x="0" y="149541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95E9F-8D9F-8B4F-961D-C9D277BB7DD3}">
      <dsp:nvSpPr>
        <dsp:cNvPr id="0" name=""/>
        <dsp:cNvSpPr/>
      </dsp:nvSpPr>
      <dsp:spPr>
        <a:xfrm>
          <a:off x="406400" y="114117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2.</a:t>
          </a:r>
          <a:r>
            <a:rPr lang="ko-KR" altLang="en-US" sz="2400" kern="1200"/>
            <a:t> </a:t>
          </a:r>
          <a:r>
            <a:rPr lang="ko-KR" altLang="en-US" sz="2400" kern="1200" smtClean="0"/>
            <a:t>연구 결과 </a:t>
          </a:r>
          <a:r>
            <a:rPr lang="en-US" altLang="ko-KR" sz="2400" kern="1200" dirty="0" smtClean="0"/>
            <a:t>:</a:t>
          </a:r>
          <a:r>
            <a:rPr lang="ko-KR" altLang="en-US" sz="2400" kern="1200" smtClean="0"/>
            <a:t> 총론</a:t>
          </a:r>
          <a:endParaRPr lang="ko-KR" altLang="en-US" sz="2400" kern="1200"/>
        </a:p>
      </dsp:txBody>
      <dsp:txXfrm>
        <a:off x="440985" y="1175758"/>
        <a:ext cx="5620430" cy="639310"/>
      </dsp:txXfrm>
    </dsp:sp>
    <dsp:sp modelId="{C1DDD485-661F-F74D-BCAE-CC7C2B61FCE2}">
      <dsp:nvSpPr>
        <dsp:cNvPr id="0" name=""/>
        <dsp:cNvSpPr/>
      </dsp:nvSpPr>
      <dsp:spPr>
        <a:xfrm>
          <a:off x="0" y="258405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65926A-799D-0442-88B1-93C13C9D1C3F}">
      <dsp:nvSpPr>
        <dsp:cNvPr id="0" name=""/>
        <dsp:cNvSpPr/>
      </dsp:nvSpPr>
      <dsp:spPr>
        <a:xfrm>
          <a:off x="406400" y="222981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3.</a:t>
          </a:r>
          <a:r>
            <a:rPr lang="ko-KR" altLang="en-US" sz="2400" kern="1200" smtClean="0"/>
            <a:t> 연구 결과 </a:t>
          </a:r>
          <a:r>
            <a:rPr lang="en-US" altLang="ko-KR" sz="2400" kern="1200" dirty="0" smtClean="0"/>
            <a:t>:</a:t>
          </a:r>
          <a:r>
            <a:rPr lang="ko-KR" altLang="en-US" sz="2400" kern="1200" smtClean="0"/>
            <a:t>  </a:t>
          </a:r>
          <a:r>
            <a:rPr lang="en-US" altLang="ko-KR" sz="2400" kern="1200" dirty="0" smtClean="0"/>
            <a:t>2017</a:t>
          </a:r>
          <a:r>
            <a:rPr lang="ko-KR" altLang="en-US" sz="2400" kern="1200" smtClean="0"/>
            <a:t>년 연구성과</a:t>
          </a:r>
          <a:endParaRPr lang="ko-KR" altLang="en-US" sz="2400" kern="1200"/>
        </a:p>
      </dsp:txBody>
      <dsp:txXfrm>
        <a:off x="440985" y="2264398"/>
        <a:ext cx="5620430" cy="639310"/>
      </dsp:txXfrm>
    </dsp:sp>
    <dsp:sp modelId="{79AEC770-FF69-6F4F-BDA5-6221F6F05BBE}">
      <dsp:nvSpPr>
        <dsp:cNvPr id="0" name=""/>
        <dsp:cNvSpPr/>
      </dsp:nvSpPr>
      <dsp:spPr>
        <a:xfrm>
          <a:off x="0" y="367269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2E7DF-5EB2-0742-9A49-2D998986F2A2}">
      <dsp:nvSpPr>
        <dsp:cNvPr id="0" name=""/>
        <dsp:cNvSpPr/>
      </dsp:nvSpPr>
      <dsp:spPr>
        <a:xfrm>
          <a:off x="406400" y="331845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4.</a:t>
          </a:r>
          <a:r>
            <a:rPr lang="ko-KR" altLang="en-US" sz="2400" kern="1200" dirty="0" smtClean="0"/>
            <a:t> 결론 및 시사점</a:t>
          </a:r>
          <a:endParaRPr lang="ko-KR" altLang="en-US" sz="2400" kern="1200" dirty="0"/>
        </a:p>
      </dsp:txBody>
      <dsp:txXfrm>
        <a:off x="440985" y="3353038"/>
        <a:ext cx="5620430" cy="639310"/>
      </dsp:txXfrm>
    </dsp:sp>
    <dsp:sp modelId="{A33B55D6-20AB-9F4A-B878-63FDADB2239A}">
      <dsp:nvSpPr>
        <dsp:cNvPr id="0" name=""/>
        <dsp:cNvSpPr/>
      </dsp:nvSpPr>
      <dsp:spPr>
        <a:xfrm>
          <a:off x="0" y="476133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532B4-C696-C242-A42F-43C5C0B76B0A}">
      <dsp:nvSpPr>
        <dsp:cNvPr id="0" name=""/>
        <dsp:cNvSpPr/>
      </dsp:nvSpPr>
      <dsp:spPr>
        <a:xfrm>
          <a:off x="406400" y="4407093"/>
          <a:ext cx="568960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5.</a:t>
          </a:r>
          <a:r>
            <a:rPr lang="ko-KR" altLang="en-US" sz="2400" kern="1200" dirty="0" smtClean="0"/>
            <a:t> 향후 계획</a:t>
          </a:r>
          <a:endParaRPr lang="ko-KR" altLang="en-US" sz="2400" kern="1200" dirty="0"/>
        </a:p>
      </dsp:txBody>
      <dsp:txXfrm>
        <a:off x="440985" y="4441678"/>
        <a:ext cx="562043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418AE-08FC-7C4C-BD72-6358CD88EC50}">
      <dsp:nvSpPr>
        <dsp:cNvPr id="0" name=""/>
        <dsp:cNvSpPr/>
      </dsp:nvSpPr>
      <dsp:spPr>
        <a:xfrm>
          <a:off x="0" y="17513"/>
          <a:ext cx="10515600" cy="6587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smtClean="0"/>
            <a:t>환경 빅데이터 연구</a:t>
          </a:r>
          <a:endParaRPr lang="ko-KR" altLang="en-US" sz="2100" kern="1200"/>
        </a:p>
      </dsp:txBody>
      <dsp:txXfrm>
        <a:off x="32159" y="49672"/>
        <a:ext cx="10451282" cy="594465"/>
      </dsp:txXfrm>
    </dsp:sp>
    <dsp:sp modelId="{73F75B1B-F16E-8843-8E07-9930B659DF18}">
      <dsp:nvSpPr>
        <dsp:cNvPr id="0" name=""/>
        <dsp:cNvSpPr/>
      </dsp:nvSpPr>
      <dsp:spPr>
        <a:xfrm>
          <a:off x="0" y="676296"/>
          <a:ext cx="1051560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smtClean="0"/>
            <a:t>주제 선정 → 데이터 수집∙ 가공 → 데이터 분석 전 과정에 빅데이터 분석기법 도입</a:t>
          </a:r>
          <a:endParaRPr lang="ko-KR" altLang="en-US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smtClean="0"/>
            <a:t>예측 정확도 제고</a:t>
          </a:r>
          <a:r>
            <a:rPr lang="en-US" altLang="ko-KR" sz="1600" kern="1200" dirty="0" smtClean="0"/>
            <a:t>/</a:t>
          </a:r>
          <a:r>
            <a:rPr lang="ko-KR" altLang="en-US" sz="1600" kern="1200" smtClean="0"/>
            <a:t> 연구주제 발굴</a:t>
          </a:r>
          <a:r>
            <a:rPr lang="en-US" altLang="ko-KR" sz="1600" kern="1200" dirty="0" smtClean="0"/>
            <a:t>/</a:t>
          </a:r>
          <a:r>
            <a:rPr lang="ko-KR" altLang="en-US" sz="1600" kern="1200" smtClean="0"/>
            <a:t> 주기적 연구</a:t>
          </a:r>
          <a:r>
            <a:rPr lang="en-US" altLang="ko-KR" sz="1600" kern="1200" dirty="0" smtClean="0"/>
            <a:t>/</a:t>
          </a:r>
          <a:r>
            <a:rPr lang="ko-KR" altLang="en-US" sz="1600" kern="1200" smtClean="0"/>
            <a:t>시의성 중심 연구 시행 가능성 모색</a:t>
          </a:r>
          <a:endParaRPr lang="ko-KR" altLang="en-US" sz="1600" kern="1200"/>
        </a:p>
      </dsp:txBody>
      <dsp:txXfrm>
        <a:off x="0" y="676296"/>
        <a:ext cx="10515600" cy="760725"/>
      </dsp:txXfrm>
    </dsp:sp>
    <dsp:sp modelId="{F70AC529-1DCE-F244-BE4D-ACC5085459AE}">
      <dsp:nvSpPr>
        <dsp:cNvPr id="0" name=""/>
        <dsp:cNvSpPr/>
      </dsp:nvSpPr>
      <dsp:spPr>
        <a:xfrm>
          <a:off x="0" y="1437021"/>
          <a:ext cx="10515600" cy="6587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smtClean="0"/>
            <a:t>환경 빅데이터 인프라 구축</a:t>
          </a:r>
          <a:endParaRPr lang="ko-KR" altLang="en-US" sz="2100" kern="1200"/>
        </a:p>
      </dsp:txBody>
      <dsp:txXfrm>
        <a:off x="32159" y="1469180"/>
        <a:ext cx="10451282" cy="594465"/>
      </dsp:txXfrm>
    </dsp:sp>
    <dsp:sp modelId="{BA4932D8-CF26-1040-8762-F62E18D15A0A}">
      <dsp:nvSpPr>
        <dsp:cNvPr id="0" name=""/>
        <dsp:cNvSpPr/>
      </dsp:nvSpPr>
      <dsp:spPr>
        <a:xfrm>
          <a:off x="0" y="2095804"/>
          <a:ext cx="10515600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smtClean="0"/>
            <a:t>연구 자료 및 알고리듬 공개</a:t>
          </a:r>
          <a:endParaRPr lang="ko-KR" altLang="en-US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smtClean="0"/>
            <a:t>원내외 환경자료 수집</a:t>
          </a:r>
          <a:r>
            <a:rPr lang="en-US" altLang="ko-KR" sz="1600" kern="1200" dirty="0" smtClean="0"/>
            <a:t>-</a:t>
          </a:r>
          <a:r>
            <a:rPr lang="ko-KR" altLang="en-US" sz="1600" kern="1200" smtClean="0"/>
            <a:t>추출 사례 축적 및 공개</a:t>
          </a:r>
          <a:endParaRPr lang="ko-KR" altLang="en-US" sz="1600" kern="1200"/>
        </a:p>
      </dsp:txBody>
      <dsp:txXfrm>
        <a:off x="0" y="2095804"/>
        <a:ext cx="10515600" cy="760725"/>
      </dsp:txXfrm>
    </dsp:sp>
    <dsp:sp modelId="{E8FC3669-26CB-424F-90DD-B88252FC766F}">
      <dsp:nvSpPr>
        <dsp:cNvPr id="0" name=""/>
        <dsp:cNvSpPr/>
      </dsp:nvSpPr>
      <dsp:spPr>
        <a:xfrm>
          <a:off x="0" y="2856529"/>
          <a:ext cx="10515600" cy="6587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smtClean="0"/>
            <a:t>원내외 빅데이터 서비스 개발</a:t>
          </a:r>
          <a:endParaRPr lang="ko-KR" altLang="en-US" sz="2100" kern="1200"/>
        </a:p>
      </dsp:txBody>
      <dsp:txXfrm>
        <a:off x="32159" y="2888688"/>
        <a:ext cx="10451282" cy="594465"/>
      </dsp:txXfrm>
    </dsp:sp>
    <dsp:sp modelId="{FBBD12CB-7BFA-2145-8F53-D889C2AE603E}">
      <dsp:nvSpPr>
        <dsp:cNvPr id="0" name=""/>
        <dsp:cNvSpPr/>
      </dsp:nvSpPr>
      <dsp:spPr>
        <a:xfrm>
          <a:off x="0" y="3515312"/>
          <a:ext cx="10515600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smtClean="0"/>
            <a:t>연구성과 활용 원내외 연구정보 서비스 및 공공서비스 개발</a:t>
          </a:r>
          <a:endParaRPr lang="ko-KR" altLang="en-US" sz="1600" kern="1200"/>
        </a:p>
      </dsp:txBody>
      <dsp:txXfrm>
        <a:off x="0" y="3515312"/>
        <a:ext cx="10515600" cy="380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44E44-6271-CB47-8AAB-18A08EA9BE6C}">
      <dsp:nvSpPr>
        <dsp:cNvPr id="0" name=""/>
        <dsp:cNvSpPr/>
      </dsp:nvSpPr>
      <dsp:spPr>
        <a:xfrm>
          <a:off x="4902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/>
            <a:t> 주제선정</a:t>
          </a:r>
        </a:p>
      </dsp:txBody>
      <dsp:txXfrm>
        <a:off x="575690" y="2138545"/>
        <a:ext cx="1712365" cy="1141576"/>
      </dsp:txXfrm>
    </dsp:sp>
    <dsp:sp modelId="{67B2D154-06CC-F546-BB30-EA13BD11E88E}">
      <dsp:nvSpPr>
        <dsp:cNvPr id="0" name=""/>
        <dsp:cNvSpPr/>
      </dsp:nvSpPr>
      <dsp:spPr>
        <a:xfrm>
          <a:off x="2573449" y="2161856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/>
            <a:t>자료수집</a:t>
          </a:r>
        </a:p>
      </dsp:txBody>
      <dsp:txXfrm>
        <a:off x="3144237" y="2161856"/>
        <a:ext cx="1712365" cy="1141576"/>
      </dsp:txXfrm>
    </dsp:sp>
    <dsp:sp modelId="{C136A174-72F8-6B42-AA18-FB6C925DEB38}">
      <dsp:nvSpPr>
        <dsp:cNvPr id="0" name=""/>
        <dsp:cNvSpPr/>
      </dsp:nvSpPr>
      <dsp:spPr>
        <a:xfrm>
          <a:off x="5141996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/>
            <a:t>자료분석</a:t>
          </a:r>
        </a:p>
      </dsp:txBody>
      <dsp:txXfrm>
        <a:off x="5712784" y="2138545"/>
        <a:ext cx="1712365" cy="1141576"/>
      </dsp:txXfrm>
    </dsp:sp>
    <dsp:sp modelId="{077EAAFD-A299-0D4F-85E2-EC358AF243FB}">
      <dsp:nvSpPr>
        <dsp:cNvPr id="0" name=""/>
        <dsp:cNvSpPr/>
      </dsp:nvSpPr>
      <dsp:spPr>
        <a:xfrm>
          <a:off x="7710544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/>
            <a:t>결과전달</a:t>
          </a:r>
        </a:p>
      </dsp:txBody>
      <dsp:txXfrm>
        <a:off x="8281332" y="2138545"/>
        <a:ext cx="1712365" cy="11415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A6F7A-1C7E-BB4C-831B-8E1E6F515CC0}">
      <dsp:nvSpPr>
        <dsp:cNvPr id="0" name=""/>
        <dsp:cNvSpPr/>
      </dsp:nvSpPr>
      <dsp:spPr>
        <a:xfrm>
          <a:off x="894406" y="250076"/>
          <a:ext cx="2806229" cy="2806229"/>
        </a:xfrm>
        <a:prstGeom prst="blockArc">
          <a:avLst>
            <a:gd name="adj1" fmla="val 14040000"/>
            <a:gd name="adj2" fmla="val 16200000"/>
            <a:gd name="adj3" fmla="val 2748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7CCB5-1CCB-44E9-ABB5-75A7C23B088E}">
      <dsp:nvSpPr>
        <dsp:cNvPr id="0" name=""/>
        <dsp:cNvSpPr/>
      </dsp:nvSpPr>
      <dsp:spPr>
        <a:xfrm>
          <a:off x="894406" y="250076"/>
          <a:ext cx="2806229" cy="2806229"/>
        </a:xfrm>
        <a:prstGeom prst="blockArc">
          <a:avLst>
            <a:gd name="adj1" fmla="val 9720000"/>
            <a:gd name="adj2" fmla="val 1188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32B81-6E1A-46C5-8BBA-C2BD11F33943}">
      <dsp:nvSpPr>
        <dsp:cNvPr id="0" name=""/>
        <dsp:cNvSpPr/>
      </dsp:nvSpPr>
      <dsp:spPr>
        <a:xfrm>
          <a:off x="894406" y="250076"/>
          <a:ext cx="2806229" cy="2806229"/>
        </a:xfrm>
        <a:prstGeom prst="blockArc">
          <a:avLst>
            <a:gd name="adj1" fmla="val 7560000"/>
            <a:gd name="adj2" fmla="val 972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5AE8DA-621D-43A6-B2D5-AFE237D8CE42}">
      <dsp:nvSpPr>
        <dsp:cNvPr id="0" name=""/>
        <dsp:cNvSpPr/>
      </dsp:nvSpPr>
      <dsp:spPr>
        <a:xfrm>
          <a:off x="894406" y="250076"/>
          <a:ext cx="2806229" cy="2806229"/>
        </a:xfrm>
        <a:prstGeom prst="blockArc">
          <a:avLst>
            <a:gd name="adj1" fmla="val 5400000"/>
            <a:gd name="adj2" fmla="val 756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04379D-BFA3-41DC-B91B-07BFC9300A46}">
      <dsp:nvSpPr>
        <dsp:cNvPr id="0" name=""/>
        <dsp:cNvSpPr/>
      </dsp:nvSpPr>
      <dsp:spPr>
        <a:xfrm>
          <a:off x="876766" y="237470"/>
          <a:ext cx="2806229" cy="2806229"/>
        </a:xfrm>
        <a:prstGeom prst="blockArc">
          <a:avLst>
            <a:gd name="adj1" fmla="val 3240000"/>
            <a:gd name="adj2" fmla="val 540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1C9B72-A9D1-41A3-9023-6BD27E6CDE55}">
      <dsp:nvSpPr>
        <dsp:cNvPr id="0" name=""/>
        <dsp:cNvSpPr/>
      </dsp:nvSpPr>
      <dsp:spPr>
        <a:xfrm>
          <a:off x="911438" y="237897"/>
          <a:ext cx="2806229" cy="2806229"/>
        </a:xfrm>
        <a:prstGeom prst="blockArc">
          <a:avLst>
            <a:gd name="adj1" fmla="val 1080000"/>
            <a:gd name="adj2" fmla="val 324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F0080A-BBD8-2F42-BB26-416EDCB93E2B}">
      <dsp:nvSpPr>
        <dsp:cNvPr id="0" name=""/>
        <dsp:cNvSpPr/>
      </dsp:nvSpPr>
      <dsp:spPr>
        <a:xfrm>
          <a:off x="894406" y="250076"/>
          <a:ext cx="2806229" cy="2806229"/>
        </a:xfrm>
        <a:prstGeom prst="blockArc">
          <a:avLst>
            <a:gd name="adj1" fmla="val 1080000"/>
            <a:gd name="adj2" fmla="val 3240000"/>
            <a:gd name="adj3" fmla="val 2748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D70B3E-A77B-49E1-AB4A-DBEC79418897}">
      <dsp:nvSpPr>
        <dsp:cNvPr id="0" name=""/>
        <dsp:cNvSpPr/>
      </dsp:nvSpPr>
      <dsp:spPr>
        <a:xfrm>
          <a:off x="894406" y="250076"/>
          <a:ext cx="2806229" cy="2806229"/>
        </a:xfrm>
        <a:prstGeom prst="blockArc">
          <a:avLst>
            <a:gd name="adj1" fmla="val 20520000"/>
            <a:gd name="adj2" fmla="val 108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669792-D980-4C86-8294-1B104105F2A3}">
      <dsp:nvSpPr>
        <dsp:cNvPr id="0" name=""/>
        <dsp:cNvSpPr/>
      </dsp:nvSpPr>
      <dsp:spPr>
        <a:xfrm>
          <a:off x="894406" y="250076"/>
          <a:ext cx="2806229" cy="2806229"/>
        </a:xfrm>
        <a:prstGeom prst="blockArc">
          <a:avLst>
            <a:gd name="adj1" fmla="val 18360000"/>
            <a:gd name="adj2" fmla="val 2052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34F392-0C26-4A42-8848-60BD61789120}">
      <dsp:nvSpPr>
        <dsp:cNvPr id="0" name=""/>
        <dsp:cNvSpPr/>
      </dsp:nvSpPr>
      <dsp:spPr>
        <a:xfrm>
          <a:off x="894406" y="250076"/>
          <a:ext cx="2806229" cy="2806229"/>
        </a:xfrm>
        <a:prstGeom prst="blockArc">
          <a:avLst>
            <a:gd name="adj1" fmla="val 16200000"/>
            <a:gd name="adj2" fmla="val 1836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BB0BE3-3F8D-4A7F-9356-99FEA5FABB0D}">
      <dsp:nvSpPr>
        <dsp:cNvPr id="0" name=""/>
        <dsp:cNvSpPr/>
      </dsp:nvSpPr>
      <dsp:spPr>
        <a:xfrm>
          <a:off x="1773251" y="1177913"/>
          <a:ext cx="1048539" cy="950555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>
              <a:latin typeface="+mn-ea"/>
              <a:ea typeface="+mn-ea"/>
              <a:cs typeface="+mn-cs"/>
            </a:rPr>
            <a:t>NAVER</a:t>
          </a:r>
          <a:endParaRPr lang="ko-KR" altLang="en-US" sz="1600" b="1" kern="1200" dirty="0">
            <a:latin typeface="+mn-ea"/>
            <a:ea typeface="+mn-ea"/>
            <a:cs typeface="+mn-cs"/>
          </a:endParaRPr>
        </a:p>
      </dsp:txBody>
      <dsp:txXfrm>
        <a:off x="1926806" y="1317119"/>
        <a:ext cx="741429" cy="672143"/>
      </dsp:txXfrm>
    </dsp:sp>
    <dsp:sp modelId="{255BF497-80BE-43C5-9644-F26F4AA26CFF}">
      <dsp:nvSpPr>
        <dsp:cNvPr id="0" name=""/>
        <dsp:cNvSpPr/>
      </dsp:nvSpPr>
      <dsp:spPr>
        <a:xfrm>
          <a:off x="1927212" y="-97346"/>
          <a:ext cx="740617" cy="73339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기후변화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2035673" y="10058"/>
        <a:ext cx="523695" cy="518591"/>
      </dsp:txXfrm>
    </dsp:sp>
    <dsp:sp modelId="{B223995C-DFC0-4F11-A579-A5443D8AE191}">
      <dsp:nvSpPr>
        <dsp:cNvPr id="0" name=""/>
        <dsp:cNvSpPr/>
      </dsp:nvSpPr>
      <dsp:spPr>
        <a:xfrm>
          <a:off x="2740611" y="166943"/>
          <a:ext cx="740617" cy="73339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폐기물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2849072" y="274347"/>
        <a:ext cx="523695" cy="518591"/>
      </dsp:txXfrm>
    </dsp:sp>
    <dsp:sp modelId="{E62E1CC5-1632-4A9A-918C-4FCF92C3FF84}">
      <dsp:nvSpPr>
        <dsp:cNvPr id="0" name=""/>
        <dsp:cNvSpPr/>
      </dsp:nvSpPr>
      <dsp:spPr>
        <a:xfrm>
          <a:off x="3243320" y="858862"/>
          <a:ext cx="740617" cy="73339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환경영향평가 </a:t>
          </a:r>
          <a:endParaRPr lang="en-US" altLang="ko-KR" sz="1200" kern="1200" dirty="0" smtClean="0">
            <a:latin typeface="+mn-ea"/>
            <a:ea typeface="+mn-ea"/>
            <a:cs typeface="+mn-cs"/>
          </a:endParaRPr>
        </a:p>
      </dsp:txBody>
      <dsp:txXfrm>
        <a:off x="3351781" y="966266"/>
        <a:ext cx="523695" cy="518591"/>
      </dsp:txXfrm>
    </dsp:sp>
    <dsp:sp modelId="{DC9AE619-2551-854F-B2C7-0DDE1D096B0F}">
      <dsp:nvSpPr>
        <dsp:cNvPr id="0" name=""/>
        <dsp:cNvSpPr/>
      </dsp:nvSpPr>
      <dsp:spPr>
        <a:xfrm>
          <a:off x="3217004" y="1744771"/>
          <a:ext cx="793249" cy="67209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에너지 </a:t>
          </a:r>
          <a:r>
            <a:rPr lang="en-US" altLang="ko-KR" sz="1200" kern="1200" dirty="0" smtClean="0">
              <a:latin typeface="+mn-ea"/>
              <a:ea typeface="+mn-ea"/>
              <a:cs typeface="+mn-cs"/>
            </a:rPr>
            <a:t>,</a:t>
          </a:r>
          <a:r>
            <a:rPr lang="ko-KR" altLang="en-US" sz="1200" kern="1200" dirty="0" smtClean="0">
              <a:latin typeface="+mn-ea"/>
              <a:ea typeface="+mn-ea"/>
              <a:cs typeface="+mn-cs"/>
            </a:rPr>
            <a:t> 자원</a:t>
          </a:r>
          <a:endParaRPr lang="en-US" altLang="ko-KR" sz="1200" kern="1200" dirty="0" smtClean="0">
            <a:latin typeface="+mn-ea"/>
            <a:ea typeface="+mn-ea"/>
            <a:cs typeface="+mn-cs"/>
          </a:endParaRPr>
        </a:p>
      </dsp:txBody>
      <dsp:txXfrm>
        <a:off x="3333173" y="1843197"/>
        <a:ext cx="560911" cy="475246"/>
      </dsp:txXfrm>
    </dsp:sp>
    <dsp:sp modelId="{1F6742BD-A09C-4714-8DDB-3624C06D54D1}">
      <dsp:nvSpPr>
        <dsp:cNvPr id="0" name=""/>
        <dsp:cNvSpPr/>
      </dsp:nvSpPr>
      <dsp:spPr>
        <a:xfrm>
          <a:off x="2740611" y="2406040"/>
          <a:ext cx="740617" cy="73339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u="sng" kern="1200" dirty="0" smtClean="0">
              <a:latin typeface="+mn-ea"/>
              <a:ea typeface="+mn-ea"/>
              <a:cs typeface="+mn-cs"/>
            </a:rPr>
            <a:t>유전자 변형</a:t>
          </a:r>
          <a:r>
            <a:rPr lang="en-US" altLang="ko-KR" sz="1200" b="1" u="sng" kern="1200" dirty="0" smtClean="0">
              <a:latin typeface="+mn-ea"/>
              <a:ea typeface="+mn-ea"/>
              <a:cs typeface="+mn-cs"/>
            </a:rPr>
            <a:t>, </a:t>
          </a:r>
          <a:r>
            <a:rPr lang="ko-KR" altLang="en-US" sz="1200" b="1" u="sng" kern="1200" dirty="0" smtClean="0">
              <a:latin typeface="+mn-ea"/>
              <a:ea typeface="+mn-ea"/>
              <a:cs typeface="+mn-cs"/>
            </a:rPr>
            <a:t>소음</a:t>
          </a:r>
          <a:endParaRPr lang="ko-KR" altLang="en-US" sz="1200" b="1" u="sng" kern="1200" dirty="0">
            <a:latin typeface="+mn-ea"/>
            <a:ea typeface="+mn-ea"/>
            <a:cs typeface="+mn-cs"/>
          </a:endParaRPr>
        </a:p>
      </dsp:txBody>
      <dsp:txXfrm>
        <a:off x="2849072" y="2513444"/>
        <a:ext cx="523695" cy="518591"/>
      </dsp:txXfrm>
    </dsp:sp>
    <dsp:sp modelId="{67936CBD-1B91-4F40-BF82-44F0923CE662}">
      <dsp:nvSpPr>
        <dsp:cNvPr id="0" name=""/>
        <dsp:cNvSpPr/>
      </dsp:nvSpPr>
      <dsp:spPr>
        <a:xfrm>
          <a:off x="1909870" y="2657723"/>
          <a:ext cx="740617" cy="73339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수질오염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2018331" y="2765127"/>
        <a:ext cx="523695" cy="518591"/>
      </dsp:txXfrm>
    </dsp:sp>
    <dsp:sp modelId="{B3E185FF-3484-47F2-9A99-F0E1B90E41C5}">
      <dsp:nvSpPr>
        <dsp:cNvPr id="0" name=""/>
        <dsp:cNvSpPr/>
      </dsp:nvSpPr>
      <dsp:spPr>
        <a:xfrm>
          <a:off x="1113812" y="2406040"/>
          <a:ext cx="740617" cy="73339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u="sng" kern="1200" dirty="0" smtClean="0">
              <a:latin typeface="+mn-ea"/>
              <a:ea typeface="+mn-ea"/>
              <a:cs typeface="+mn-cs"/>
            </a:rPr>
            <a:t>해양</a:t>
          </a:r>
          <a:r>
            <a:rPr lang="en-US" altLang="ko-KR" sz="1200" b="1" u="sng" kern="1200" dirty="0" smtClean="0">
              <a:latin typeface="+mn-ea"/>
              <a:ea typeface="+mn-ea"/>
              <a:cs typeface="+mn-cs"/>
            </a:rPr>
            <a:t>, 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u="sng" kern="1200" dirty="0" smtClean="0">
              <a:latin typeface="+mn-ea"/>
              <a:ea typeface="+mn-ea"/>
              <a:cs typeface="+mn-cs"/>
            </a:rPr>
            <a:t>풍력</a:t>
          </a:r>
          <a:endParaRPr lang="ko-KR" altLang="en-US" sz="1200" b="1" u="sng" kern="1200" dirty="0">
            <a:latin typeface="+mn-ea"/>
            <a:ea typeface="+mn-ea"/>
            <a:cs typeface="+mn-cs"/>
          </a:endParaRPr>
        </a:p>
      </dsp:txBody>
      <dsp:txXfrm>
        <a:off x="1222273" y="2513444"/>
        <a:ext cx="523695" cy="518591"/>
      </dsp:txXfrm>
    </dsp:sp>
    <dsp:sp modelId="{9EF7B8A6-ED0E-44A1-845A-88CD07E62470}">
      <dsp:nvSpPr>
        <dsp:cNvPr id="0" name=""/>
        <dsp:cNvSpPr/>
      </dsp:nvSpPr>
      <dsp:spPr>
        <a:xfrm>
          <a:off x="611104" y="1714121"/>
          <a:ext cx="740617" cy="73339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u="sng" kern="1200" dirty="0" smtClean="0">
              <a:latin typeface="+mn-ea"/>
              <a:ea typeface="+mn-ea"/>
              <a:cs typeface="+mn-cs"/>
            </a:rPr>
            <a:t>보건</a:t>
          </a:r>
          <a:r>
            <a:rPr lang="en-US" altLang="ko-KR" sz="1200" b="1" u="sng" kern="1200" dirty="0" smtClean="0">
              <a:latin typeface="+mn-ea"/>
              <a:ea typeface="+mn-ea"/>
              <a:cs typeface="+mn-cs"/>
            </a:rPr>
            <a:t>, 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u="sng" kern="1200" dirty="0" smtClean="0">
              <a:latin typeface="+mn-ea"/>
              <a:ea typeface="+mn-ea"/>
              <a:cs typeface="+mn-cs"/>
            </a:rPr>
            <a:t>데이터</a:t>
          </a:r>
          <a:endParaRPr lang="ko-KR" altLang="en-US" sz="1200" b="1" u="sng" kern="1200" dirty="0">
            <a:latin typeface="+mn-ea"/>
            <a:ea typeface="+mn-ea"/>
            <a:cs typeface="+mn-cs"/>
          </a:endParaRPr>
        </a:p>
      </dsp:txBody>
      <dsp:txXfrm>
        <a:off x="719565" y="1821525"/>
        <a:ext cx="523695" cy="518591"/>
      </dsp:txXfrm>
    </dsp:sp>
    <dsp:sp modelId="{65435B0E-3C84-4FAD-ADC5-FE4398417C95}">
      <dsp:nvSpPr>
        <dsp:cNvPr id="0" name=""/>
        <dsp:cNvSpPr/>
      </dsp:nvSpPr>
      <dsp:spPr>
        <a:xfrm>
          <a:off x="611104" y="858862"/>
          <a:ext cx="740617" cy="73339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대외 협력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719565" y="966266"/>
        <a:ext cx="523695" cy="518591"/>
      </dsp:txXfrm>
    </dsp:sp>
    <dsp:sp modelId="{EE4D4988-2204-B74C-957C-623F8CA025DA}">
      <dsp:nvSpPr>
        <dsp:cNvPr id="0" name=""/>
        <dsp:cNvSpPr/>
      </dsp:nvSpPr>
      <dsp:spPr>
        <a:xfrm>
          <a:off x="1216385" y="265906"/>
          <a:ext cx="535472" cy="53547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물 환경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1294803" y="344324"/>
        <a:ext cx="378636" cy="3786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DE800-E723-A742-9085-CAF76DE2B0EB}">
      <dsp:nvSpPr>
        <dsp:cNvPr id="0" name=""/>
        <dsp:cNvSpPr/>
      </dsp:nvSpPr>
      <dsp:spPr>
        <a:xfrm>
          <a:off x="1041599" y="325461"/>
          <a:ext cx="2930358" cy="2930358"/>
        </a:xfrm>
        <a:prstGeom prst="blockArc">
          <a:avLst>
            <a:gd name="adj1" fmla="val 13500000"/>
            <a:gd name="adj2" fmla="val 16200000"/>
            <a:gd name="adj3" fmla="val 342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9A8151-FFCD-1241-9871-CEBF774EEF7B}">
      <dsp:nvSpPr>
        <dsp:cNvPr id="0" name=""/>
        <dsp:cNvSpPr/>
      </dsp:nvSpPr>
      <dsp:spPr>
        <a:xfrm>
          <a:off x="1041599" y="325461"/>
          <a:ext cx="2930358" cy="2930358"/>
        </a:xfrm>
        <a:prstGeom prst="blockArc">
          <a:avLst>
            <a:gd name="adj1" fmla="val 10800000"/>
            <a:gd name="adj2" fmla="val 13500000"/>
            <a:gd name="adj3" fmla="val 342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464D2D-7DB6-8148-A8A5-3E5F800D4148}">
      <dsp:nvSpPr>
        <dsp:cNvPr id="0" name=""/>
        <dsp:cNvSpPr/>
      </dsp:nvSpPr>
      <dsp:spPr>
        <a:xfrm>
          <a:off x="1041599" y="325461"/>
          <a:ext cx="2930358" cy="2930358"/>
        </a:xfrm>
        <a:prstGeom prst="blockArc">
          <a:avLst>
            <a:gd name="adj1" fmla="val 8100000"/>
            <a:gd name="adj2" fmla="val 10800000"/>
            <a:gd name="adj3" fmla="val 342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1C9B72-A9D1-41A3-9023-6BD27E6CDE55}">
      <dsp:nvSpPr>
        <dsp:cNvPr id="0" name=""/>
        <dsp:cNvSpPr/>
      </dsp:nvSpPr>
      <dsp:spPr>
        <a:xfrm>
          <a:off x="1041599" y="325461"/>
          <a:ext cx="2930358" cy="2930358"/>
        </a:xfrm>
        <a:prstGeom prst="blockArc">
          <a:avLst>
            <a:gd name="adj1" fmla="val 7560000"/>
            <a:gd name="adj2" fmla="val 1188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D70B3E-A77B-49E1-AB4A-DBEC79418897}">
      <dsp:nvSpPr>
        <dsp:cNvPr id="0" name=""/>
        <dsp:cNvSpPr/>
      </dsp:nvSpPr>
      <dsp:spPr>
        <a:xfrm>
          <a:off x="1041599" y="325461"/>
          <a:ext cx="2930358" cy="2930358"/>
        </a:xfrm>
        <a:prstGeom prst="blockArc">
          <a:avLst>
            <a:gd name="adj1" fmla="val 3240000"/>
            <a:gd name="adj2" fmla="val 756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669792-D980-4C86-8294-1B104105F2A3}">
      <dsp:nvSpPr>
        <dsp:cNvPr id="0" name=""/>
        <dsp:cNvSpPr/>
      </dsp:nvSpPr>
      <dsp:spPr>
        <a:xfrm>
          <a:off x="1041599" y="325461"/>
          <a:ext cx="2930358" cy="2930358"/>
        </a:xfrm>
        <a:prstGeom prst="blockArc">
          <a:avLst>
            <a:gd name="adj1" fmla="val 20520000"/>
            <a:gd name="adj2" fmla="val 324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938A8B-7ADA-3144-AB28-7B3ABDA1C6DF}">
      <dsp:nvSpPr>
        <dsp:cNvPr id="0" name=""/>
        <dsp:cNvSpPr/>
      </dsp:nvSpPr>
      <dsp:spPr>
        <a:xfrm>
          <a:off x="1041599" y="325461"/>
          <a:ext cx="2930358" cy="2930358"/>
        </a:xfrm>
        <a:prstGeom prst="blockArc">
          <a:avLst>
            <a:gd name="adj1" fmla="val 18900000"/>
            <a:gd name="adj2" fmla="val 0"/>
            <a:gd name="adj3" fmla="val 342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34F392-0C26-4A42-8848-60BD61789120}">
      <dsp:nvSpPr>
        <dsp:cNvPr id="0" name=""/>
        <dsp:cNvSpPr/>
      </dsp:nvSpPr>
      <dsp:spPr>
        <a:xfrm>
          <a:off x="1041599" y="325461"/>
          <a:ext cx="2930358" cy="2930358"/>
        </a:xfrm>
        <a:prstGeom prst="blockArc">
          <a:avLst>
            <a:gd name="adj1" fmla="val 16200000"/>
            <a:gd name="adj2" fmla="val 2052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BB0BE3-3F8D-4A7F-9356-99FEA5FABB0D}">
      <dsp:nvSpPr>
        <dsp:cNvPr id="0" name=""/>
        <dsp:cNvSpPr/>
      </dsp:nvSpPr>
      <dsp:spPr>
        <a:xfrm>
          <a:off x="1967914" y="1244865"/>
          <a:ext cx="1077727" cy="10915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latin typeface="+mn-ea"/>
              <a:ea typeface="+mn-ea"/>
              <a:cs typeface="+mn-cs"/>
            </a:rPr>
            <a:t>KEI</a:t>
          </a:r>
          <a:endParaRPr lang="ko-KR" altLang="en-US" sz="1800" b="1" kern="1200" dirty="0">
            <a:latin typeface="+mn-ea"/>
            <a:ea typeface="+mn-ea"/>
            <a:cs typeface="+mn-cs"/>
          </a:endParaRPr>
        </a:p>
      </dsp:txBody>
      <dsp:txXfrm>
        <a:off x="2125743" y="1404719"/>
        <a:ext cx="762069" cy="771841"/>
      </dsp:txXfrm>
    </dsp:sp>
    <dsp:sp modelId="{255BF497-80BE-43C5-9644-F26F4AA26CFF}">
      <dsp:nvSpPr>
        <dsp:cNvPr id="0" name=""/>
        <dsp:cNvSpPr/>
      </dsp:nvSpPr>
      <dsp:spPr>
        <a:xfrm>
          <a:off x="2158485" y="2245"/>
          <a:ext cx="696585" cy="696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기후변화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2260498" y="104258"/>
        <a:ext cx="492559" cy="492559"/>
      </dsp:txXfrm>
    </dsp:sp>
    <dsp:sp modelId="{B1A45E6C-2469-5A4D-B8DF-7BD63272921A}">
      <dsp:nvSpPr>
        <dsp:cNvPr id="0" name=""/>
        <dsp:cNvSpPr/>
      </dsp:nvSpPr>
      <dsp:spPr>
        <a:xfrm>
          <a:off x="3176791" y="424041"/>
          <a:ext cx="696585" cy="696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대기오염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3278804" y="526054"/>
        <a:ext cx="492559" cy="492559"/>
      </dsp:txXfrm>
    </dsp:sp>
    <dsp:sp modelId="{B223995C-DFC0-4F11-A579-A5443D8AE191}">
      <dsp:nvSpPr>
        <dsp:cNvPr id="0" name=""/>
        <dsp:cNvSpPr/>
      </dsp:nvSpPr>
      <dsp:spPr>
        <a:xfrm>
          <a:off x="3598587" y="1442347"/>
          <a:ext cx="696585" cy="696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+mn-ea"/>
              <a:ea typeface="+mn-ea"/>
              <a:cs typeface="+mn-cs"/>
            </a:rPr>
            <a:t>폐기물</a:t>
          </a:r>
          <a:endParaRPr lang="ko-KR" altLang="en-US" sz="1400" kern="1200" dirty="0">
            <a:latin typeface="+mn-ea"/>
            <a:ea typeface="+mn-ea"/>
            <a:cs typeface="+mn-cs"/>
          </a:endParaRPr>
        </a:p>
      </dsp:txBody>
      <dsp:txXfrm>
        <a:off x="3700600" y="1544360"/>
        <a:ext cx="492559" cy="492559"/>
      </dsp:txXfrm>
    </dsp:sp>
    <dsp:sp modelId="{E62E1CC5-1632-4A9A-918C-4FCF92C3FF84}">
      <dsp:nvSpPr>
        <dsp:cNvPr id="0" name=""/>
        <dsp:cNvSpPr/>
      </dsp:nvSpPr>
      <dsp:spPr>
        <a:xfrm>
          <a:off x="3176791" y="2460653"/>
          <a:ext cx="696585" cy="696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환경영향평가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3278804" y="2562666"/>
        <a:ext cx="492559" cy="492559"/>
      </dsp:txXfrm>
    </dsp:sp>
    <dsp:sp modelId="{1F6742BD-A09C-4714-8DDB-3624C06D54D1}">
      <dsp:nvSpPr>
        <dsp:cNvPr id="0" name=""/>
        <dsp:cNvSpPr/>
      </dsp:nvSpPr>
      <dsp:spPr>
        <a:xfrm>
          <a:off x="2158485" y="2882449"/>
          <a:ext cx="696585" cy="696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에너지</a:t>
          </a:r>
          <a:br>
            <a:rPr lang="ko-KR" altLang="en-US" sz="1200" kern="1200" dirty="0" smtClean="0">
              <a:latin typeface="+mn-ea"/>
              <a:ea typeface="+mn-ea"/>
              <a:cs typeface="+mn-cs"/>
            </a:rPr>
          </a:br>
          <a:r>
            <a:rPr lang="ko-KR" altLang="en-US" sz="1200" kern="1200" dirty="0" smtClean="0">
              <a:latin typeface="+mn-ea"/>
              <a:ea typeface="+mn-ea"/>
              <a:cs typeface="+mn-cs"/>
            </a:rPr>
            <a:t>자원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2260498" y="2984462"/>
        <a:ext cx="492559" cy="492559"/>
      </dsp:txXfrm>
    </dsp:sp>
    <dsp:sp modelId="{3B4824E7-8864-6D49-AA29-04323B0C8F97}">
      <dsp:nvSpPr>
        <dsp:cNvPr id="0" name=""/>
        <dsp:cNvSpPr/>
      </dsp:nvSpPr>
      <dsp:spPr>
        <a:xfrm>
          <a:off x="1140179" y="2460653"/>
          <a:ext cx="696585" cy="696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생테계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1242192" y="2562666"/>
        <a:ext cx="492559" cy="492559"/>
      </dsp:txXfrm>
    </dsp:sp>
    <dsp:sp modelId="{E6795EC1-6D46-0947-8CCF-FD9E2157C8DC}">
      <dsp:nvSpPr>
        <dsp:cNvPr id="0" name=""/>
        <dsp:cNvSpPr/>
      </dsp:nvSpPr>
      <dsp:spPr>
        <a:xfrm>
          <a:off x="718383" y="1442347"/>
          <a:ext cx="696585" cy="696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수질오염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820396" y="1544360"/>
        <a:ext cx="492559" cy="492559"/>
      </dsp:txXfrm>
    </dsp:sp>
    <dsp:sp modelId="{42BCD98E-6001-C04D-8E7D-98A869ECB30F}">
      <dsp:nvSpPr>
        <dsp:cNvPr id="0" name=""/>
        <dsp:cNvSpPr/>
      </dsp:nvSpPr>
      <dsp:spPr>
        <a:xfrm>
          <a:off x="1140179" y="424041"/>
          <a:ext cx="696585" cy="6965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+mn-ea"/>
              <a:ea typeface="+mn-ea"/>
              <a:cs typeface="+mn-cs"/>
            </a:rPr>
            <a:t>대외협력</a:t>
          </a:r>
          <a:endParaRPr lang="ko-KR" altLang="en-US" sz="1200" kern="1200" dirty="0">
            <a:latin typeface="+mn-ea"/>
            <a:ea typeface="+mn-ea"/>
            <a:cs typeface="+mn-cs"/>
          </a:endParaRPr>
        </a:p>
      </dsp:txBody>
      <dsp:txXfrm>
        <a:off x="1242192" y="526054"/>
        <a:ext cx="492559" cy="492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9DA0A6E-4663-B348-AECB-A8F6C4E0942D}" type="datetimeFigureOut">
              <a:rPr kumimoji="1" lang="ko-KR" altLang="en-US" smtClean="0"/>
              <a:t>2017. 10. 18.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C3E2458-1522-6045-95EE-2560C899E8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68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다층으로 된 비선형 </a:t>
            </a:r>
            <a:r>
              <a:rPr lang="en-US" altLang="ko-KR" dirty="0"/>
              <a:t>(</a:t>
            </a:r>
            <a:r>
              <a:rPr lang="ko-KR" altLang="en-US"/>
              <a:t>혹은 선형</a:t>
            </a:r>
            <a:r>
              <a:rPr lang="en-US" altLang="ko-KR" dirty="0"/>
              <a:t>)</a:t>
            </a:r>
            <a:r>
              <a:rPr lang="ko-KR" altLang="en-US"/>
              <a:t> 가중치</a:t>
            </a:r>
            <a:r>
              <a:rPr lang="ko-KR" altLang="en-US" baseline="0"/>
              <a:t>의 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865AD-93FB-4E63-8243-2B25558D088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79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9921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KEI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연구보고서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시기별 분석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- 1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(1993~ 2002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: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전반적으로 </a:t>
            </a:r>
            <a:r>
              <a:rPr lang="ko-KR" altLang="en-US" sz="1200" err="1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토픽별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연구추세가 비슷함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2003~ 2007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관련 연구가 활발하게 진행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 환경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에너지자원 관련 연구는 감소하는 추세를 보임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3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2008~ 2012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폐기물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 환경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 연구가 급증함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4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2013~ 2016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폐기물 관련 연구가 활발하게 진행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2015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년을 기점으로 연구의 양이 전반적으로 적어짐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환경뉴스 시기별 분석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(2003~2012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제외하고 기사 양이 증가하는 추세를 보임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2008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년은 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유전자 변형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소음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 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관련 기사가 급증함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- 2009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년은 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해양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풍력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’, 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’, 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 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관련 기사가 급증함</a:t>
            </a:r>
            <a:endParaRPr lang="en-US" altLang="ko-KR" sz="1200" dirty="0" smtClean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02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400" dirty="0" smtClean="0"/>
              <a:t>KEI</a:t>
            </a:r>
            <a:r>
              <a:rPr lang="en-US" altLang="ko-KR" sz="400" baseline="0" dirty="0" smtClean="0"/>
              <a:t> </a:t>
            </a:r>
            <a:r>
              <a:rPr lang="ko-KR" altLang="en-US" sz="400" baseline="0" dirty="0" smtClean="0"/>
              <a:t>연구보고서 시기별 키워드 연관성 및 네트워크 분석 결과</a:t>
            </a:r>
            <a:endParaRPr lang="en-US" altLang="ko-KR" sz="40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키워드 네트워크 분석 결과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원의 크기 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언급량이 높을수록 크다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원의 색깔 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매개중심성이 높을수록 진하다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.(</a:t>
            </a: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하얀색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노란색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주황색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빨간색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키워드 네트워크 분석 결과</a:t>
            </a:r>
            <a: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4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지지도</a:t>
            </a: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(support) = P(X∩Y)</a:t>
            </a:r>
            <a:b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신뢰도</a:t>
            </a: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(confidence) = P(X∩Y) / P(X)</a:t>
            </a:r>
            <a:b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향상도</a:t>
            </a: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(lift) = P(X∩Y) / P(X) * P(Y)</a:t>
            </a:r>
            <a:r>
              <a:rPr lang="ko-KR" altLang="en-US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=&gt; lift=1(</a:t>
            </a:r>
            <a:r>
              <a:rPr lang="ko-KR" altLang="en-US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독립</a:t>
            </a: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), lift&lt;1(</a:t>
            </a:r>
            <a:r>
              <a:rPr lang="ko-KR" altLang="en-US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음의 연관성</a:t>
            </a: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), lift&gt;1(</a:t>
            </a:r>
            <a:r>
              <a:rPr lang="ko-KR" altLang="en-US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양의</a:t>
            </a: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연관성</a:t>
            </a:r>
            <a:r>
              <a:rPr lang="en-US" altLang="ko-KR" sz="6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0" indent="0">
              <a:buFont typeface="Arial" charset="0"/>
              <a:buNone/>
            </a:pPr>
            <a:endParaRPr lang="ko-KR" altLang="en-US" sz="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246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600" smtClean="0"/>
              <a:t>본 연구는 </a:t>
            </a:r>
            <a:r>
              <a:rPr kumimoji="1" lang="en-US" altLang="ko-KR" sz="1600" dirty="0" smtClean="0"/>
              <a:t>Skip-gram </a:t>
            </a:r>
            <a:r>
              <a:rPr kumimoji="1" lang="ko-KR" altLang="en-US" sz="1600" smtClean="0"/>
              <a:t>모델을 사용하여 </a:t>
            </a:r>
            <a:r>
              <a:rPr kumimoji="1" lang="en-US" altLang="ko-KR" sz="1600" dirty="0" smtClean="0"/>
              <a:t>input</a:t>
            </a:r>
            <a:r>
              <a:rPr kumimoji="1" lang="ko-KR" altLang="en-US" sz="1600" smtClean="0"/>
              <a:t>에 ‘기후변화’ 관련 키워드를 넣어 주변에 있는 단어들을 예측하는 </a:t>
            </a:r>
            <a:r>
              <a:rPr kumimoji="1" lang="en-US" altLang="ko-KR" sz="1600" dirty="0" smtClean="0"/>
              <a:t>Word2Vec </a:t>
            </a:r>
            <a:r>
              <a:rPr kumimoji="1" lang="ko-KR" altLang="en-US" sz="1600" smtClean="0"/>
              <a:t>분석을 수행하였다</a:t>
            </a:r>
            <a:r>
              <a:rPr kumimoji="1" lang="en-US" altLang="ko-KR" sz="1600" dirty="0" smtClean="0"/>
              <a:t>.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smtClean="0"/>
              <a:t>분석결과 일부만 그래프로 표현함</a:t>
            </a:r>
            <a:endParaRPr lang="en-US" altLang="ko-KR" dirty="0" smtClean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분석결과에서 수치는 ‘기후변화’와 해당 단어 간의 코사인 거리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(Cosine Distance)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수치가 작을수록 ‘기후변화’와 거리가 가깝고 연관성이 높은 단어임을 의미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‘기후변화’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 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분석결과를 바탕으로 추출한 기후변화 세부 현상 키워드에 대한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 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분석을 </a:t>
            </a:r>
            <a:r>
              <a:rPr lang="ko-KR" alt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매체별로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수행하고 비교 분석하였다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분석에 사용된 기후변화 세부 현상 키워드는 ‘온난화’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홍수’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가뭄’으로 연구자의 판단을 바탕으로 선정하였고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키워드에 대한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 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분석을 </a:t>
            </a:r>
            <a:r>
              <a:rPr lang="ko-KR" alt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매체별로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수행하고 비교 분석하였다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분석에 사용한 데이터는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 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연구보고서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(1993~2016)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제목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 데이터와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NAVER 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환경뉴스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(2004-2016)</a:t>
            </a:r>
            <a:r>
              <a:rPr lang="ko-KR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제목 데이터이다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330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공공데이터 포털 기상청 동네예보정보서비스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오픈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이면서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수집방법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</a:t>
            </a:r>
            <a:r>
              <a:rPr lang="ko-KR" altLang="en-US" dirty="0" smtClean="0"/>
              <a:t>가지 모두 수집이 가능함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메타데이터 확인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오픈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분석에서 말씀하시면서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클릭하면 메타데이터 기본정보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클릭하면 항목값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예제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baseline="0" dirty="0" smtClean="0"/>
              <a:t>4. </a:t>
            </a:r>
            <a:r>
              <a:rPr lang="ko-KR" altLang="en-US" baseline="0" dirty="0" smtClean="0"/>
              <a:t>코드 작성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baseline="0" dirty="0" smtClean="0"/>
              <a:t>5. </a:t>
            </a:r>
            <a:r>
              <a:rPr lang="ko-KR" altLang="en-US" baseline="0" dirty="0" smtClean="0"/>
              <a:t>데이터 추출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82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mtClean="0"/>
              <a:t>반자동화 코드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mtClean="0"/>
              <a:t>저 많은 옵션들을 다 담아내도 고급 기술이 필요함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256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공공데이터 포털의 기상청 데이터보다는</a:t>
            </a:r>
            <a:r>
              <a:rPr lang="ko-KR" altLang="en-US" baseline="0" dirty="0" smtClean="0"/>
              <a:t> 더 체계화되어 있음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그래도 항목별 추출이 가능했으면 하고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오픈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데이터는 데이터 유형에 상관없이 </a:t>
            </a:r>
            <a:r>
              <a:rPr lang="en-US" altLang="ko-KR" baseline="0" dirty="0" smtClean="0"/>
              <a:t>JSON </a:t>
            </a:r>
            <a:r>
              <a:rPr lang="ko-KR" altLang="en-US" baseline="0" dirty="0" smtClean="0"/>
              <a:t>형태로 추출하여 검색엔진이나 </a:t>
            </a:r>
            <a:r>
              <a:rPr lang="en-US" altLang="ko-KR" baseline="0" dirty="0" smtClean="0"/>
              <a:t>NoSQL</a:t>
            </a:r>
            <a:r>
              <a:rPr lang="ko-KR" altLang="en-US" baseline="0" dirty="0" smtClean="0"/>
              <a:t>에 넣는 것이 좋을 듯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메타데이터 등은 전전 피티에 있으므로 생략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132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mtClean="0"/>
              <a:t>데이터 </a:t>
            </a:r>
            <a:r>
              <a:rPr lang="ko-KR" altLang="en-US" err="1" smtClean="0"/>
              <a:t>수집기를</a:t>
            </a:r>
            <a:r>
              <a:rPr lang="ko-KR" altLang="en-US" smtClean="0"/>
              <a:t> 만드는 사람에게 가장 좋은 형태가 </a:t>
            </a:r>
            <a:r>
              <a:rPr lang="ko-KR" altLang="en-US" err="1" smtClean="0"/>
              <a:t>아닐런지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mtClean="0"/>
              <a:t>항목별로 추출이 가능하기 때문에 </a:t>
            </a:r>
            <a:r>
              <a:rPr lang="ko-KR" altLang="en-US" err="1" smtClean="0"/>
              <a:t>시계열만</a:t>
            </a:r>
            <a:r>
              <a:rPr lang="ko-KR" altLang="en-US" smtClean="0"/>
              <a:t> 고려하면 제일 좋은 형태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941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최종보고에는 없어도 보고서에는 들어갔으면 좋겠습니다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주피터 노트북과 같이 연구자가 웹을 통해서 이용할 수 있게 하는 것과</a:t>
            </a:r>
            <a:endParaRPr lang="en-US" altLang="ko-KR" dirty="0" smtClean="0"/>
          </a:p>
          <a:p>
            <a:r>
              <a:rPr lang="en-US" altLang="ko-KR" dirty="0" smtClean="0"/>
              <a:t>DB </a:t>
            </a:r>
            <a:r>
              <a:rPr lang="ko-KR" altLang="en-US" dirty="0" smtClean="0"/>
              <a:t>연결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오픈</a:t>
            </a:r>
            <a:r>
              <a:rPr lang="en-US" altLang="ko-KR" dirty="0" smtClean="0"/>
              <a:t>API, </a:t>
            </a:r>
            <a:r>
              <a:rPr lang="ko-KR" altLang="en-US" dirty="0" smtClean="0"/>
              <a:t>대시보드 같이 연구자가 양방향으로 이용할 수 있도록 하는 것이 핵심입니다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830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Step 1</a:t>
            </a:r>
            <a:r>
              <a:rPr lang="ko-KR" altLang="en-US" smtClean="0"/>
              <a:t>에서 </a:t>
            </a:r>
            <a:r>
              <a:rPr lang="ko-KR" altLang="en-US" err="1" smtClean="0"/>
              <a:t>무진료</a:t>
            </a:r>
            <a:r>
              <a:rPr lang="ko-KR" altLang="en-US" smtClean="0"/>
              <a:t> 기간을 </a:t>
            </a:r>
            <a:r>
              <a:rPr lang="en-US" altLang="ko-KR" dirty="0" smtClean="0"/>
              <a:t>0</a:t>
            </a:r>
            <a:r>
              <a:rPr lang="ko-KR" altLang="en-US" smtClean="0"/>
              <a:t>으로 산정한 이유는 초기 감염성 질환으로 고려한 질환의 종류가 매우 다양하므로 특정 질환에 한정하여 진료에피소드를 구할 경우 </a:t>
            </a:r>
            <a:r>
              <a:rPr lang="ko-KR" altLang="en-US" err="1" smtClean="0"/>
              <a:t>리스크가</a:t>
            </a:r>
            <a:r>
              <a:rPr lang="ko-KR" altLang="en-US" smtClean="0"/>
              <a:t> 크다는 국민건강보험공단 </a:t>
            </a:r>
            <a:r>
              <a:rPr lang="ko-KR" altLang="en-US" err="1" smtClean="0"/>
              <a:t>빅데이터</a:t>
            </a:r>
            <a:r>
              <a:rPr lang="ko-KR" altLang="en-US" baseline="0" smtClean="0"/>
              <a:t> 운영실의 박사의 코멘트에 따라 </a:t>
            </a:r>
            <a:r>
              <a:rPr lang="ko-KR" altLang="en-US" baseline="0" err="1" smtClean="0"/>
              <a:t>무진료기간을</a:t>
            </a:r>
            <a:r>
              <a:rPr lang="ko-KR" altLang="en-US" baseline="0" smtClean="0"/>
              <a:t> </a:t>
            </a:r>
            <a:r>
              <a:rPr lang="en-US" altLang="ko-KR" baseline="0" dirty="0" smtClean="0"/>
              <a:t>0</a:t>
            </a:r>
            <a:r>
              <a:rPr lang="ko-KR" altLang="en-US" baseline="0" smtClean="0"/>
              <a:t>으로 산정하였습니다</a:t>
            </a:r>
            <a:r>
              <a:rPr lang="en-US" altLang="ko-KR" baseline="0" dirty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819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142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15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분석 프로세스</a:t>
            </a:r>
            <a:endParaRPr lang="en-US" altLang="ko-KR" dirty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800" b="0" smtClean="0">
                <a:solidFill>
                  <a:prstClr val="black"/>
                </a:solidFill>
                <a:latin typeface="+mn-ea"/>
              </a:rPr>
              <a:t>데이터 수집</a:t>
            </a:r>
            <a:r>
              <a:rPr lang="en-US" altLang="ko-KR" sz="800" b="0" baseline="0" dirty="0" smtClean="0">
                <a:solidFill>
                  <a:prstClr val="black"/>
                </a:solidFill>
                <a:latin typeface="+mn-ea"/>
              </a:rPr>
              <a:t> : 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 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연구보고서는 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간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(1993-2016) 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축적된 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1,697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연구보고서의 제목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 데이터이고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8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환경뉴스 데이터는 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간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(2004-2016) 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축적된 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193,636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뉴스 제목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 데이터임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 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이용하여 형태소 분석 및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 Terms 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Low TF-IDF(Term Frequency – Inverse Document Frequency) 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 등 전처리 과정을 수행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분석내용 </a:t>
            </a:r>
            <a:r>
              <a:rPr lang="en-US" altLang="ko-K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토픽 모델링 분석을 수행하여 </a:t>
            </a:r>
            <a:r>
              <a:rPr lang="ko-KR" altLang="en-US" sz="24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매체별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주요 토픽을 추출하였다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전체 데이터를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시기로 분류하여 시기별 </a:t>
            </a:r>
            <a:r>
              <a:rPr lang="ko-KR" altLang="en-US" sz="24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연관어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 및 언어 네트워크 분석을 수행하였다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분석결과를 바탕으로 </a:t>
            </a:r>
            <a:r>
              <a:rPr lang="ko-KR" altLang="en-US" sz="24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매체별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 분야 이슈를 추출하였고 추출한 이슈들을 바탕으로 환경관련 연구공급 동향 및 연구수요 동향을 비교 분석하였다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추출한 환경 분야 이슈 키워드를 바탕으로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Skip-gram 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 기반의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 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분석을 수행하여 </a:t>
            </a:r>
            <a:r>
              <a:rPr lang="ko-KR" altLang="en-US" sz="24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매체별</a:t>
            </a:r>
            <a:r>
              <a:rPr lang="ko-KR" altLang="en-US" sz="24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 분야 이슈를 구체적으로 살펴보았다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8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006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네이버에서 제공하는 환경뉴스 데이터가 부실한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이전 환경뉴스 데이터는 본 연구에서 제외됨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TF-IDF: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문서 집합에서 어떤 단어가 특정 문서 내에서 얼마나 중요한 것인지를 나타내는 통계적 수치이다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TF(term frequency)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문서의 텍스트를 정형화하는 가장 간단한 방법으로 단어가 문서 내에 얼마나 자주 등장하는지를 나타내는 값이다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DF(document frequency)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단어가 나타난 문서의 수이고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값의 역수를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IDF(inverse document frequency)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곱한 값이다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232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smtClean="0"/>
              <a:t>공통적으로 나타난 토픽</a:t>
            </a:r>
            <a:r>
              <a:rPr lang="en-US" altLang="ko-KR" dirty="0" smtClean="0"/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기후변화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폐기물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환경영향평가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에너지자원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수질오염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대외협력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매체별 차이점</a:t>
            </a:r>
            <a:r>
              <a:rPr lang="en-US" altLang="ko-KR" dirty="0" smtClean="0"/>
              <a:t>: NAVER </a:t>
            </a:r>
            <a:r>
              <a:rPr lang="ko-KR" altLang="en-US" dirty="0" smtClean="0"/>
              <a:t>환경뉴스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유전자 변형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소음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해양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풍력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보건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데이터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                 KEI </a:t>
            </a:r>
            <a:r>
              <a:rPr lang="ko-KR" altLang="en-US" baseline="0" dirty="0" smtClean="0"/>
              <a:t>연구보고서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생태계</a:t>
            </a: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토픽 통합</a:t>
            </a:r>
            <a:r>
              <a:rPr lang="en-US" altLang="ko-KR" baseline="0" dirty="0" smtClean="0"/>
              <a:t>:</a:t>
            </a:r>
            <a:r>
              <a:rPr lang="ko-KR" altLang="en-US" baseline="0" dirty="0" smtClean="0"/>
              <a:t> 기후변화 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 대기 </a:t>
            </a:r>
            <a:r>
              <a:rPr lang="en-US" altLang="ko-KR" baseline="0" dirty="0" smtClean="0"/>
              <a:t>=&gt;</a:t>
            </a:r>
            <a:r>
              <a:rPr lang="ko-KR" altLang="en-US" baseline="0" dirty="0" smtClean="0"/>
              <a:t> 기후변화대기</a:t>
            </a:r>
            <a:r>
              <a:rPr lang="en-US" altLang="ko-KR" baseline="0" dirty="0" smtClean="0"/>
              <a:t>(KEI). </a:t>
            </a:r>
            <a:r>
              <a:rPr lang="ko-KR" altLang="en-US" baseline="0" dirty="0" smtClean="0"/>
              <a:t>수질오염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물환경 </a:t>
            </a:r>
            <a:r>
              <a:rPr lang="en-US" altLang="ko-KR" baseline="0" dirty="0" smtClean="0"/>
              <a:t>=&gt;</a:t>
            </a:r>
            <a:r>
              <a:rPr lang="ko-KR" altLang="en-US" baseline="0" dirty="0" smtClean="0"/>
              <a:t> 수질오염</a:t>
            </a:r>
            <a:r>
              <a:rPr lang="en-US" altLang="ko-KR" baseline="0" dirty="0" smtClean="0"/>
              <a:t>(NAVER)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89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KEI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연구보고서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시기별 분석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- 1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(1993~ 2002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: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전반적으로 </a:t>
            </a:r>
            <a:r>
              <a:rPr lang="ko-KR" altLang="en-US" sz="1200" err="1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토픽별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연구추세가 비슷함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2003~ 2007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관련 연구가 활발하게 진행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 환경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에너지자원 관련 연구는 감소하는 추세를 보임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3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2008~ 2012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폐기물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 환경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 연구가 급증함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4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2013~ 2016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폐기물 관련 연구가 활발하게 진행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2015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년을 기점으로 연구의 양이 전반적으로 적어짐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환경뉴스 시기별 분석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(2003~2012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제외하고 기사 양이 증가하는 추세를 보임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2008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년은 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유전자 변형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소음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 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관련 기사가 급증함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- 2009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년은 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해양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풍력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’, 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’, 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 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관련 기사가 급증함</a:t>
            </a:r>
            <a:endParaRPr lang="en-US" altLang="ko-KR" sz="1200" dirty="0" smtClean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8293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KEI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연구보고서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시기별 분석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- 1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(1993~ 2002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: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전반적으로 </a:t>
            </a:r>
            <a:r>
              <a:rPr lang="ko-KR" altLang="en-US" sz="1200" err="1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토픽별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연구추세가 비슷함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2003~ 2007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관련 연구가 활발하게 진행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 환경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에너지자원 관련 연구는 감소하는 추세를 보임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3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2008~ 2012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폐기물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 환경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 연구가 급증함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4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2013~ 2016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폐기물 관련 연구가 활발하게 진행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2015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년을 기점으로 연구의 양이 전반적으로 적어짐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환경뉴스 시기별 분석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 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(2003~2012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제외하고 기사 양이 증가하는 추세를 보임</a:t>
            </a: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2008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년은 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유전자 변형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소음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 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관련 기사가 급증함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- 2009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년은 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해양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풍력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’, 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’, ‘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</a:t>
            </a:r>
            <a:r>
              <a:rPr lang="en-US" altLang="ko-KR" sz="1200" baseline="0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 </a:t>
            </a:r>
            <a:r>
              <a:rPr lang="ko-KR" altLang="en-US" sz="1200" baseline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관련 기사가 급증함</a:t>
            </a:r>
            <a:endParaRPr lang="en-US" altLang="ko-KR" sz="1200" dirty="0" smtClean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49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CC83-8337-064F-BF5A-B6A8CA99F0B6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538-4CCC-F147-866B-6B40C4159E20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8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50E0-B466-6D4E-8840-82DB1731899F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914-A1F0-9A42-8B11-379DF8599A22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12567"/>
          </a:xfrm>
        </p:spPr>
        <p:txBody>
          <a:bodyPr wrap="square" tIns="72000" bIns="72000">
            <a:normAutofit/>
          </a:bodyPr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15BD0-210D-2942-A031-ED43D92BF2D1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ED5F-D75F-994B-8D08-9BD13B37D236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5A283-1DF9-964A-899A-A0640AB30649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CCF3-6E8D-C147-B775-5FDFC16B76CD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EA3C-B9F4-8F42-A34B-06B59E47A5C8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BF3A-F522-E840-8B2F-0097F4E55F52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124BD-250D-0244-AD2D-CFB3353CC0B4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342D-CE56-AC41-ACB4-F1332A63EEAA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0CCE2-6AFF-6E47-BF58-32B352E8A900}" type="datetime1">
              <a:rPr lang="ko-KR" altLang="en-US" smtClean="0"/>
              <a:t>2017. 10. 18.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8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9" r:id="rId10"/>
    <p:sldLayoutId id="2147483697" r:id="rId11"/>
    <p:sldLayoutId id="2147483698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eibigdata.github.io/index.html" TargetMode="External"/><Relationship Id="rId3" Type="http://schemas.openxmlformats.org/officeDocument/2006/relationships/hyperlink" Target="https://github.com/keibigdata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.xml"/><Relationship Id="rId12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diagramData" Target="../diagrams/data5.xml"/><Relationship Id="rId9" Type="http://schemas.openxmlformats.org/officeDocument/2006/relationships/diagramLayout" Target="../diagrams/layout5.xml"/><Relationship Id="rId10" Type="http://schemas.openxmlformats.org/officeDocument/2006/relationships/diagramQuickStyle" Target="../diagrams/quickStyle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5400"/>
              <a:t>환경 빅데이터 분석 및 </a:t>
            </a:r>
            <a:r>
              <a:rPr kumimoji="1" lang="en-US" altLang="ko-KR" sz="5400" dirty="0"/>
              <a:t/>
            </a:r>
            <a:br>
              <a:rPr kumimoji="1" lang="en-US" altLang="ko-KR" sz="5400" dirty="0"/>
            </a:br>
            <a:r>
              <a:rPr kumimoji="1" lang="ko-KR" altLang="en-US" sz="5400"/>
              <a:t>서비스 개발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smtClean="0"/>
              <a:t>최종자문회의 </a:t>
            </a:r>
            <a:r>
              <a:rPr kumimoji="1" lang="en-US" altLang="ko-KR" dirty="0" smtClean="0"/>
              <a:t>(2017.10.18)</a:t>
            </a:r>
          </a:p>
          <a:p>
            <a:r>
              <a:rPr kumimoji="1" lang="ko-KR" altLang="en-US" smtClean="0"/>
              <a:t>한국환경정책∙평가연구원</a:t>
            </a:r>
            <a:endParaRPr kumimoji="1" lang="en-US" altLang="ko-KR" dirty="0" smtClean="0"/>
          </a:p>
          <a:p>
            <a:r>
              <a:rPr kumimoji="1" lang="ko-KR" altLang="en-US" smtClean="0"/>
              <a:t>강 성 원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2336" y="243059"/>
            <a:ext cx="11241024" cy="1325563"/>
          </a:xfrm>
        </p:spPr>
        <p:txBody>
          <a:bodyPr/>
          <a:lstStyle/>
          <a:p>
            <a:r>
              <a:rPr kumimoji="1" lang="en-US" altLang="ko-KR" dirty="0" smtClean="0"/>
              <a:t>2017</a:t>
            </a:r>
            <a:r>
              <a:rPr kumimoji="1" lang="ko-KR" altLang="en-US" smtClean="0"/>
              <a:t>년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정형화</a:t>
            </a:r>
            <a:r>
              <a:rPr kumimoji="1" lang="en-US" altLang="ko-KR" dirty="0" smtClean="0"/>
              <a:t>/</a:t>
            </a:r>
            <a:r>
              <a:rPr kumimoji="1" lang="ko-KR" altLang="en-US" smtClean="0"/>
              <a:t>전산화 자료 분석 중심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82496"/>
            <a:ext cx="10515600" cy="4214191"/>
          </a:xfrm>
        </p:spPr>
        <p:txBody>
          <a:bodyPr>
            <a:normAutofit fontScale="77500" lnSpcReduction="20000"/>
          </a:bodyPr>
          <a:lstStyle/>
          <a:p>
            <a:r>
              <a:rPr kumimoji="1" lang="ko-KR" altLang="en-US" smtClean="0"/>
              <a:t>제 </a:t>
            </a:r>
            <a:r>
              <a:rPr kumimoji="1" lang="en-US" altLang="ko-KR" dirty="0" smtClean="0"/>
              <a:t>1</a:t>
            </a:r>
            <a:r>
              <a:rPr kumimoji="1" lang="ko-KR" altLang="en-US" smtClean="0"/>
              <a:t>기 </a:t>
            </a:r>
            <a:r>
              <a:rPr kumimoji="1" lang="en-US" altLang="ko-KR" dirty="0" smtClean="0"/>
              <a:t>(2017-19</a:t>
            </a:r>
            <a:r>
              <a:rPr kumimoji="1" lang="ko-KR" altLang="en-US" smtClean="0"/>
              <a:t>년</a:t>
            </a:r>
            <a:r>
              <a:rPr kumimoji="1" lang="en-US" altLang="ko-KR" dirty="0" smtClean="0"/>
              <a:t>)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환경 빅데이터 연구 영역 중점</a:t>
            </a:r>
            <a:endParaRPr kumimoji="1" lang="en-US" altLang="ko-KR" dirty="0" smtClean="0"/>
          </a:p>
          <a:p>
            <a:r>
              <a:rPr kumimoji="1" lang="en-US" altLang="ko-KR" dirty="0" smtClean="0"/>
              <a:t>2017</a:t>
            </a:r>
            <a:r>
              <a:rPr kumimoji="1" lang="ko-KR" altLang="en-US" smtClean="0"/>
              <a:t>년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전처리 부담이 적은 빅데이터 방법론 적용 가능성 점검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자료의 전처리 부담은 줄이고 다양항 알고리듬 적용 가능성 점검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텍스트 마이닝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 연구주제 파악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수치 자료 분석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 예측 알고리듬 구축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정형화 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전산화가 되어 있는 수치 및 텍스트 자료 분석에 집중</a:t>
            </a:r>
            <a:endParaRPr kumimoji="1" lang="en-US" altLang="ko-KR" dirty="0" smtClean="0"/>
          </a:p>
          <a:p>
            <a:r>
              <a:rPr kumimoji="1" lang="en-US" altLang="ko-KR" dirty="0" smtClean="0"/>
              <a:t>2018</a:t>
            </a:r>
            <a:r>
              <a:rPr kumimoji="1" lang="ko-KR" altLang="en-US" smtClean="0"/>
              <a:t>년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전처리가 필요한 자료를 활용하는 빅데이터 연구방법론 점검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비정형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비전산화 자료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시청각 자료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문서로 보관된 텍스트 자료 분석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콘볼루션 신경망</a:t>
            </a:r>
            <a:r>
              <a:rPr kumimoji="1" lang="en-US" altLang="ko-KR" dirty="0" smtClean="0"/>
              <a:t>(CNN) </a:t>
            </a:r>
            <a:r>
              <a:rPr kumimoji="1" lang="ko-KR" altLang="en-US" smtClean="0"/>
              <a:t>등 화상자료 처리에 특화된 알고리듬 적용 가능성 점검</a:t>
            </a:r>
            <a:endParaRPr kumimoji="1" lang="en-US" altLang="ko-KR" dirty="0" smtClean="0"/>
          </a:p>
          <a:p>
            <a:r>
              <a:rPr kumimoji="1" lang="en-US" altLang="ko-KR" dirty="0" smtClean="0"/>
              <a:t>2019</a:t>
            </a:r>
            <a:r>
              <a:rPr kumimoji="1" lang="ko-KR" altLang="en-US" smtClean="0"/>
              <a:t>년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과거 연구 업데이트 상시화 및 신규 연구 영역 발굴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2017-18</a:t>
            </a:r>
            <a:r>
              <a:rPr kumimoji="1" lang="ko-KR" altLang="en-US" smtClean="0"/>
              <a:t>년 축적 알고리듬 신규자료 이용 업데이트 → 주기적 발신 작업 시작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텍스트 마이닝 이용 연구주제 파악 상시화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2017-19</a:t>
            </a:r>
            <a:r>
              <a:rPr kumimoji="1" lang="ko-KR" altLang="en-US" smtClean="0"/>
              <a:t>년 연차계획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825255"/>
              </p:ext>
            </p:extLst>
          </p:nvPr>
        </p:nvGraphicFramePr>
        <p:xfrm>
          <a:off x="190863" y="1508633"/>
          <a:ext cx="11720721" cy="3880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084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41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314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7953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환경 빅데이터 연구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 환경 빅데이터 연구 인프라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원내외 빅데이터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r>
                        <a:rPr lang="ko-KR" altLang="en-US" sz="1600" b="1" smtClean="0"/>
                        <a:t>단계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환경 빅데이터 연구 시행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400" b="1"/>
                        <a:t>자료 및 알고리듬 축적</a:t>
                      </a:r>
                      <a:r>
                        <a:rPr lang="en-US" altLang="ko-KR" sz="1400" b="1" dirty="0"/>
                        <a:t>/</a:t>
                      </a:r>
                      <a:r>
                        <a:rPr lang="ko-KR" altLang="en-US" sz="1400" b="1"/>
                        <a:t>공개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400" b="1"/>
                        <a:t>원내 </a:t>
                      </a:r>
                      <a:r>
                        <a:rPr lang="ko-KR" altLang="en-US" sz="1400" b="1" smtClean="0"/>
                        <a:t>연구정보 </a:t>
                      </a:r>
                      <a:r>
                        <a:rPr lang="ko-KR" altLang="en-US" sz="1400" b="1"/>
                        <a:t>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2017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환경위험 예측 알고리듬 개발</a:t>
                      </a:r>
                      <a:r>
                        <a:rPr lang="en-US" altLang="ko-KR" sz="1400" b="0" dirty="0" smtClean="0"/>
                        <a:t>/</a:t>
                      </a:r>
                      <a:r>
                        <a:rPr lang="ko-KR" altLang="en-US" sz="1400" b="0" smtClean="0"/>
                        <a:t>연구수요 파악</a:t>
                      </a:r>
                      <a:r>
                        <a:rPr lang="en-US" altLang="ko-KR" sz="1400" b="0" dirty="0" smtClean="0"/>
                        <a:t>: </a:t>
                      </a:r>
                      <a:r>
                        <a:rPr lang="ko-KR" altLang="en-US" sz="1400" b="0" smtClean="0"/>
                        <a:t>전산화된 자료</a:t>
                      </a:r>
                      <a:r>
                        <a:rPr lang="en-US" altLang="ko-KR" sz="1400" b="0" dirty="0" smtClean="0"/>
                        <a:t> + 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환경분야 기초데이터 수집방법</a:t>
                      </a:r>
                      <a:endParaRPr lang="en-US" altLang="ko-KR" sz="1400" b="0" dirty="0" smtClean="0"/>
                    </a:p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자료 및 알고리듬 축적</a:t>
                      </a:r>
                      <a:r>
                        <a:rPr lang="en-US" altLang="ko-KR" sz="1400" b="0" dirty="0" smtClean="0"/>
                        <a:t>/</a:t>
                      </a:r>
                      <a:r>
                        <a:rPr lang="ko-KR" altLang="en-US" sz="1400" b="0" smtClean="0"/>
                        <a:t>공개 </a:t>
                      </a:r>
                      <a:endParaRPr lang="ko-KR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연구동향 파악 서비스</a:t>
                      </a:r>
                      <a:endParaRPr lang="en-US" altLang="ko-KR" sz="1400" b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2018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환경위험 예측 알고리듬 개발</a:t>
                      </a:r>
                      <a:r>
                        <a:rPr lang="en-US" altLang="ko-KR" sz="1400" b="0" dirty="0" smtClean="0"/>
                        <a:t>/</a:t>
                      </a:r>
                      <a:r>
                        <a:rPr lang="ko-KR" altLang="en-US" sz="1400" b="0" smtClean="0"/>
                        <a:t>연구수요 파악</a:t>
                      </a:r>
                      <a:r>
                        <a:rPr lang="en-US" altLang="ko-KR" sz="1400" b="0" dirty="0" smtClean="0"/>
                        <a:t>:</a:t>
                      </a:r>
                      <a:r>
                        <a:rPr lang="ko-KR" altLang="en-US" sz="1400" b="0" smtClean="0"/>
                        <a:t> 비정형자료</a:t>
                      </a:r>
                      <a:r>
                        <a:rPr lang="en-US" altLang="ko-KR" sz="1400" b="0" dirty="0" smtClean="0"/>
                        <a:t> + 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자료 및 알고리듬 축적</a:t>
                      </a:r>
                      <a:r>
                        <a:rPr lang="en-US" altLang="ko-KR" sz="1400" b="0" dirty="0" smtClean="0"/>
                        <a:t>/</a:t>
                      </a:r>
                      <a:r>
                        <a:rPr lang="ko-KR" altLang="en-US" sz="1400" b="0" smtClean="0"/>
                        <a:t>공개 지속</a:t>
                      </a:r>
                      <a:endParaRPr lang="en-US" altLang="ko-KR" sz="1400" b="0" dirty="0" smtClean="0"/>
                    </a:p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환경분야 기초데이터 수집 </a:t>
                      </a:r>
                      <a:endParaRPr lang="en-US" altLang="ko-KR" sz="1400" b="0" dirty="0" smtClean="0"/>
                    </a:p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대용량 자료 저장</a:t>
                      </a:r>
                      <a:r>
                        <a:rPr lang="en-US" altLang="ko-KR" sz="1400" b="0" dirty="0" smtClean="0"/>
                        <a:t>-</a:t>
                      </a:r>
                      <a:r>
                        <a:rPr lang="ko-KR" altLang="en-US" sz="1400" b="0" smtClean="0"/>
                        <a:t>분석 프로세스 설계</a:t>
                      </a:r>
                      <a:endParaRPr lang="ko-KR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ko-KR" altLang="en-US" sz="1400" b="0" smtClean="0"/>
                        <a:t>연구동향 파악 서비스 원내 </a:t>
                      </a:r>
                      <a:endParaRPr lang="en-US" altLang="ko-KR" sz="1400" b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ko-KR" altLang="en-US" sz="1400" b="0" smtClean="0"/>
                        <a:t>환경 기초데이터 포털 설계</a:t>
                      </a:r>
                      <a:endParaRPr lang="ko-KR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02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환경위험 예측 알고리듬 개발 </a:t>
                      </a:r>
                      <a:r>
                        <a:rPr lang="en-US" altLang="ko-KR" sz="1400" b="0" dirty="0" smtClean="0"/>
                        <a:t>:</a:t>
                      </a:r>
                      <a:r>
                        <a:rPr lang="ko-KR" altLang="en-US" sz="1400" b="0" smtClean="0"/>
                        <a:t> 모든 자료</a:t>
                      </a:r>
                      <a:endParaRPr lang="en-US" altLang="ko-KR" sz="1400" b="0" dirty="0" smtClean="0"/>
                    </a:p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딥러닝 중심연구수요 분석 상시화</a:t>
                      </a:r>
                      <a:endParaRPr lang="en-US" altLang="ko-KR" sz="14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자료 및 알고리듬 축적</a:t>
                      </a:r>
                      <a:r>
                        <a:rPr lang="en-US" altLang="ko-KR" sz="1400" b="0" dirty="0" smtClean="0"/>
                        <a:t>/</a:t>
                      </a:r>
                      <a:r>
                        <a:rPr lang="ko-KR" altLang="en-US" sz="1400" b="0" smtClean="0"/>
                        <a:t>공개 지속</a:t>
                      </a:r>
                      <a:endParaRPr lang="en-US" altLang="ko-KR" sz="1400" b="0" dirty="0" smtClean="0"/>
                    </a:p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환경분야 기초데이터 수집 </a:t>
                      </a:r>
                      <a:r>
                        <a:rPr lang="en-US" altLang="ko-KR" sz="1400" b="0" dirty="0" smtClean="0"/>
                        <a:t>1</a:t>
                      </a:r>
                      <a:r>
                        <a:rPr lang="ko-KR" altLang="en-US" sz="1400" b="0" smtClean="0"/>
                        <a:t>단계 완료</a:t>
                      </a:r>
                      <a:endParaRPr lang="en-US" altLang="ko-KR" sz="1400" b="0" dirty="0" smtClean="0"/>
                    </a:p>
                    <a:p>
                      <a:pPr marL="285750" lvl="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400" b="0" smtClean="0"/>
                        <a:t>대용량 자료 저장</a:t>
                      </a:r>
                      <a:r>
                        <a:rPr lang="en-US" altLang="ko-KR" sz="1400" b="0" dirty="0" smtClean="0"/>
                        <a:t>-</a:t>
                      </a:r>
                      <a:r>
                        <a:rPr lang="ko-KR" altLang="en-US" sz="1400" b="0" smtClean="0"/>
                        <a:t>분석 프로세스 구축</a:t>
                      </a:r>
                      <a:endParaRPr lang="ko-KR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ko-KR" altLang="en-US" sz="1400" b="0" smtClean="0"/>
                        <a:t>연구동향 파악 서비스 원외</a:t>
                      </a:r>
                      <a:endParaRPr lang="en-US" altLang="ko-KR" sz="1400" b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ko-KR" altLang="en-US" sz="1400" b="0" smtClean="0"/>
                        <a:t>환경 기초데이터 포털 원내 </a:t>
                      </a:r>
                    </a:p>
                  </a:txBody>
                  <a:tcPr anchor="ctr"/>
                </a:tc>
              </a:tr>
              <a:tr h="36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</a:t>
                      </a:r>
                      <a:r>
                        <a:rPr lang="ko-KR" altLang="en-US" sz="1600" b="1" smtClean="0"/>
                        <a:t>단계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400" b="1"/>
                        <a:t>발신주기 단축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400" b="1" smtClean="0"/>
                        <a:t> </a:t>
                      </a:r>
                      <a:r>
                        <a:rPr lang="ko-KR" altLang="en-US" sz="1400" b="1"/>
                        <a:t>연구 과정 </a:t>
                      </a:r>
                      <a:r>
                        <a:rPr lang="ko-KR" altLang="en-US" sz="1400" b="1" smtClean="0"/>
                        <a:t>자동화</a:t>
                      </a:r>
                      <a:r>
                        <a:rPr lang="en-US" altLang="ko-KR" sz="1400" b="1" dirty="0" smtClean="0"/>
                        <a:t>/</a:t>
                      </a:r>
                      <a:r>
                        <a:rPr lang="ko-KR" altLang="en-US" sz="1400" b="1" smtClean="0"/>
                        <a:t>플랫폼 </a:t>
                      </a:r>
                      <a:r>
                        <a:rPr lang="ko-KR" altLang="en-US" sz="1400" b="1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400" b="1" smtClean="0"/>
                        <a:t>연구기획 서비스</a:t>
                      </a:r>
                      <a:r>
                        <a:rPr lang="en-US" altLang="ko-KR" sz="1400" b="1" dirty="0"/>
                        <a:t>/</a:t>
                      </a:r>
                      <a:r>
                        <a:rPr lang="ko-KR" altLang="en-US" sz="1400" b="1" smtClean="0"/>
                        <a:t>공공 </a:t>
                      </a:r>
                      <a:r>
                        <a:rPr lang="ko-KR" altLang="en-US" sz="1400" b="1"/>
                        <a:t>서비스 설계</a:t>
                      </a:r>
                    </a:p>
                  </a:txBody>
                  <a:tcPr anchor="ctr"/>
                </a:tc>
              </a:tr>
              <a:tr h="36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r>
                        <a:rPr lang="ko-KR" altLang="en-US" sz="1600" b="1" smtClean="0"/>
                        <a:t>단계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400" b="1"/>
                        <a:t>시의성 중심 발신체계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400" b="1" smtClean="0"/>
                        <a:t> </a:t>
                      </a:r>
                      <a:r>
                        <a:rPr lang="ko-KR" altLang="en-US" sz="1400" b="1"/>
                        <a:t>분석 </a:t>
                      </a:r>
                      <a:r>
                        <a:rPr lang="ko-KR" altLang="en-US" sz="1400" b="1" smtClean="0"/>
                        <a:t>플랫폼 지능화 </a:t>
                      </a:r>
                      <a:r>
                        <a:rPr lang="ko-KR" altLang="en-US" sz="1400" b="1"/>
                        <a:t>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charset="0"/>
                        <a:buChar char="•"/>
                      </a:pPr>
                      <a:r>
                        <a:rPr lang="ko-KR" altLang="en-US" sz="1400" b="1"/>
                        <a:t>공공 서비스 시범 사업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2017</a:t>
            </a:r>
            <a:r>
              <a:rPr kumimoji="1" lang="ko-KR" altLang="en-US" smtClean="0"/>
              <a:t>년 세부과제 구성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56117" y="1494263"/>
            <a:ext cx="12035883" cy="53637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환경 </a:t>
            </a:r>
            <a:r>
              <a:rPr kumimoji="1" lang="ko-KR" altLang="en-US" dirty="0"/>
              <a:t>빅데이터 연구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환경오염 예측 알고리듬 </a:t>
            </a:r>
            <a:r>
              <a:rPr kumimoji="1" lang="ko-KR" altLang="en-US" dirty="0" smtClean="0"/>
              <a:t>개발 </a:t>
            </a:r>
            <a:r>
              <a:rPr kumimoji="1" lang="ko-KR" altLang="en-US" dirty="0"/>
              <a:t>및 학습 수준 </a:t>
            </a:r>
            <a:r>
              <a:rPr kumimoji="1" lang="ko-KR" altLang="en-US" dirty="0" smtClean="0"/>
              <a:t>심화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수치 데이터 대상 연구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예측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패턴분석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원인분석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시계열 자료 예측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환경오염 </a:t>
            </a:r>
            <a:r>
              <a:rPr kumimoji="1" lang="ko-KR" altLang="en-US" dirty="0"/>
              <a:t>예측 딥러닝 알고리듬 </a:t>
            </a:r>
            <a:r>
              <a:rPr kumimoji="1" lang="ko-KR" altLang="en-US" dirty="0" smtClean="0"/>
              <a:t>개발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순환신경망 모형</a:t>
            </a:r>
            <a:r>
              <a:rPr kumimoji="1" lang="en-US" altLang="ko-KR" dirty="0" smtClean="0"/>
              <a:t>)</a:t>
            </a:r>
          </a:p>
          <a:p>
            <a:pPr lvl="3"/>
            <a:r>
              <a:rPr kumimoji="1" lang="ko-KR" altLang="en-US" dirty="0" smtClean="0"/>
              <a:t>오염 </a:t>
            </a:r>
            <a:r>
              <a:rPr kumimoji="1" lang="ko-KR" altLang="en-US" dirty="0"/>
              <a:t>예측의 시간</a:t>
            </a:r>
            <a:r>
              <a:rPr kumimoji="1" lang="en-US" altLang="ko-KR" dirty="0"/>
              <a:t>-</a:t>
            </a:r>
            <a:r>
              <a:rPr kumimoji="1" lang="ko-KR" altLang="en-US" dirty="0"/>
              <a:t>공간 해상도 </a:t>
            </a:r>
            <a:r>
              <a:rPr kumimoji="1" lang="ko-KR" altLang="en-US" dirty="0" smtClean="0"/>
              <a:t>제고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시공간 자료 패턴 분석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기후자료</a:t>
            </a:r>
            <a:r>
              <a:rPr kumimoji="1" lang="en-US" altLang="ko-KR" dirty="0"/>
              <a:t>-</a:t>
            </a:r>
            <a:r>
              <a:rPr kumimoji="1" lang="ko-KR" altLang="en-US" dirty="0"/>
              <a:t>건강보험 자료 패턴 </a:t>
            </a:r>
            <a:r>
              <a:rPr kumimoji="1" lang="ko-KR" altLang="en-US" dirty="0" smtClean="0"/>
              <a:t>분석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심층신경망 모형</a:t>
            </a:r>
            <a:r>
              <a:rPr kumimoji="1" lang="en-US" altLang="ko-KR" dirty="0" smtClean="0"/>
              <a:t>)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환경오염 원인 </a:t>
            </a:r>
            <a:r>
              <a:rPr kumimoji="1" lang="ko-KR" altLang="en-US" dirty="0"/>
              <a:t>규명</a:t>
            </a:r>
            <a:r>
              <a:rPr kumimoji="1" lang="en-US" altLang="ko-KR" dirty="0"/>
              <a:t>:</a:t>
            </a:r>
            <a:r>
              <a:rPr kumimoji="1" lang="ko-KR" altLang="en-US" dirty="0"/>
              <a:t> 미세먼지 발생 요인과 오염도 간 관계 </a:t>
            </a:r>
            <a:r>
              <a:rPr kumimoji="1" lang="ko-KR" altLang="en-US" dirty="0" smtClean="0"/>
              <a:t>규명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의사결정나무 모형</a:t>
            </a:r>
            <a:r>
              <a:rPr kumimoji="1" lang="en-US" altLang="ko-KR" dirty="0" smtClean="0"/>
              <a:t>)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텍스트 데이터 대상 연구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연구동향 파악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자연언어 </a:t>
            </a:r>
            <a:r>
              <a:rPr kumimoji="1" lang="ko-KR" altLang="en-US" dirty="0"/>
              <a:t>분석기법을 활용한  </a:t>
            </a:r>
            <a:r>
              <a:rPr kumimoji="1" lang="en-US" altLang="ko-KR" dirty="0"/>
              <a:t>KEI</a:t>
            </a:r>
            <a:r>
              <a:rPr kumimoji="1" lang="ko-KR" altLang="en-US" dirty="0"/>
              <a:t>연구보고서 </a:t>
            </a:r>
            <a:r>
              <a:rPr kumimoji="1" lang="ko-KR" altLang="en-US" dirty="0" smtClean="0"/>
              <a:t>및 인터넷 환경뉴스 분석</a:t>
            </a:r>
            <a:endParaRPr kumimoji="1" lang="ko-KR" altLang="en-US" dirty="0"/>
          </a:p>
          <a:p>
            <a:pPr lvl="3"/>
            <a:r>
              <a:rPr kumimoji="1" lang="ko-KR" altLang="en-US" dirty="0" smtClean="0"/>
              <a:t>토픽 분석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연구 주제 구성의 시간적 흐름 비교 분석</a:t>
            </a:r>
            <a:endParaRPr kumimoji="1" lang="en-US" altLang="ko-KR" dirty="0" smtClean="0"/>
          </a:p>
          <a:p>
            <a:pPr lvl="3"/>
            <a:r>
              <a:rPr kumimoji="1" lang="ko-KR" altLang="en-US" dirty="0" smtClean="0"/>
              <a:t>키워드 연관어 및 네트워크 분석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연구 키워드간 관계의 시간적 흐름 비교분석</a:t>
            </a:r>
            <a:endParaRPr kumimoji="1" lang="en-US" altLang="ko-KR" dirty="0" smtClean="0"/>
          </a:p>
          <a:p>
            <a:pPr lvl="3"/>
            <a:r>
              <a:rPr kumimoji="1" lang="ko-KR" altLang="en-US" dirty="0" smtClean="0"/>
              <a:t>문장 내 단어간 연관성 분석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세부주제의 강조점 비교 분석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환경 빅데이터 인프라 구축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원내외 환경관련 </a:t>
            </a:r>
            <a:r>
              <a:rPr kumimoji="1" lang="ko-KR" altLang="en-US" dirty="0" smtClean="0"/>
              <a:t>자료 </a:t>
            </a:r>
            <a:r>
              <a:rPr kumimoji="1" lang="ko-KR" altLang="en-US" dirty="0"/>
              <a:t>수집</a:t>
            </a:r>
            <a:r>
              <a:rPr kumimoji="1" lang="en-US" altLang="ko-KR" dirty="0"/>
              <a:t>-</a:t>
            </a:r>
            <a:r>
              <a:rPr kumimoji="1" lang="ko-KR" altLang="en-US" dirty="0"/>
              <a:t>추출 사례 축적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산재된 </a:t>
            </a:r>
            <a:r>
              <a:rPr kumimoji="1" lang="ko-KR" altLang="en-US" dirty="0"/>
              <a:t>환경 관련 자료를 </a:t>
            </a:r>
            <a:r>
              <a:rPr kumimoji="1" lang="ko-KR" altLang="en-US" dirty="0" smtClean="0"/>
              <a:t>수집</a:t>
            </a:r>
            <a:r>
              <a:rPr kumimoji="1" lang="mr-IN" altLang="ko-KR" dirty="0" smtClean="0"/>
              <a:t>–</a:t>
            </a:r>
            <a:r>
              <a:rPr kumimoji="1" lang="ko-KR" altLang="en-US" dirty="0"/>
              <a:t>추출하는 사례를 축적하여 오픈 소스로 </a:t>
            </a:r>
            <a:r>
              <a:rPr kumimoji="1" lang="ko-KR" altLang="en-US" dirty="0" smtClean="0"/>
              <a:t>공개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1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36595881"/>
              </p:ext>
            </p:extLst>
          </p:nvPr>
        </p:nvGraphicFramePr>
        <p:xfrm>
          <a:off x="756809" y="719666"/>
          <a:ext cx="105693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설명선 1[L] 5"/>
          <p:cNvSpPr/>
          <p:nvPr/>
        </p:nvSpPr>
        <p:spPr>
          <a:xfrm>
            <a:off x="631301" y="1586753"/>
            <a:ext cx="2991224" cy="612648"/>
          </a:xfrm>
          <a:prstGeom prst="borderCallout1">
            <a:avLst>
              <a:gd name="adj1" fmla="val 99230"/>
              <a:gd name="adj2" fmla="val 47549"/>
              <a:gd name="adj3" fmla="val 207568"/>
              <a:gd name="adj4" fmla="val 4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 </a:t>
            </a:r>
            <a:r>
              <a:rPr kumimoji="1" lang="ko-KR" altLang="en-US"/>
              <a:t>텍스트 마이닝 이용 </a:t>
            </a:r>
            <a:r>
              <a:rPr kumimoji="1" lang="en-US" altLang="ko-KR" dirty="0"/>
              <a:t>KEI  </a:t>
            </a:r>
            <a:r>
              <a:rPr kumimoji="1" lang="ko-KR" altLang="en-US"/>
              <a:t>연구동향 분석</a:t>
            </a:r>
          </a:p>
        </p:txBody>
      </p:sp>
      <p:sp>
        <p:nvSpPr>
          <p:cNvPr id="2" name="설명선 1[L] 1"/>
          <p:cNvSpPr/>
          <p:nvPr/>
        </p:nvSpPr>
        <p:spPr>
          <a:xfrm>
            <a:off x="2967836" y="4594882"/>
            <a:ext cx="2949389" cy="612648"/>
          </a:xfrm>
          <a:prstGeom prst="borderCallout1">
            <a:avLst>
              <a:gd name="adj1" fmla="val -1735"/>
              <a:gd name="adj2" fmla="val 49591"/>
              <a:gd name="adj3" fmla="val -95762"/>
              <a:gd name="adj4" fmla="val 49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환경분야 </a:t>
            </a:r>
            <a:r>
              <a:rPr kumimoji="1" lang="ko-KR" altLang="en-US"/>
              <a:t>기초데이터 수집방법연구</a:t>
            </a:r>
          </a:p>
        </p:txBody>
      </p:sp>
      <p:sp>
        <p:nvSpPr>
          <p:cNvPr id="7" name="설명선 1[L] 6"/>
          <p:cNvSpPr/>
          <p:nvPr/>
        </p:nvSpPr>
        <p:spPr>
          <a:xfrm>
            <a:off x="6132360" y="1586753"/>
            <a:ext cx="2478240" cy="612648"/>
          </a:xfrm>
          <a:prstGeom prst="borderCallout1">
            <a:avLst>
              <a:gd name="adj1" fmla="val 99230"/>
              <a:gd name="adj2" fmla="val 47894"/>
              <a:gd name="adj3" fmla="val 208113"/>
              <a:gd name="adj4" fmla="val 47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딥러닝을 </a:t>
            </a:r>
            <a:r>
              <a:rPr kumimoji="1" lang="ko-KR" altLang="en-US"/>
              <a:t>활용한 환경 리스크 예측 </a:t>
            </a:r>
          </a:p>
        </p:txBody>
      </p:sp>
      <p:sp>
        <p:nvSpPr>
          <p:cNvPr id="8" name="설명선 1[L] 7"/>
          <p:cNvSpPr/>
          <p:nvPr/>
        </p:nvSpPr>
        <p:spPr>
          <a:xfrm>
            <a:off x="6132360" y="4594882"/>
            <a:ext cx="2478240" cy="612648"/>
          </a:xfrm>
          <a:prstGeom prst="borderCallout1">
            <a:avLst>
              <a:gd name="adj1" fmla="val -4662"/>
              <a:gd name="adj2" fmla="val 47549"/>
              <a:gd name="adj3" fmla="val -98627"/>
              <a:gd name="adj4" fmla="val 47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기후변화에 따른 전염성 질환 예측</a:t>
            </a:r>
            <a:endParaRPr kumimoji="1" lang="en-US" altLang="ko-KR" dirty="0"/>
          </a:p>
        </p:txBody>
      </p:sp>
      <p:sp>
        <p:nvSpPr>
          <p:cNvPr id="9" name="설명선 1[L] 8"/>
          <p:cNvSpPr/>
          <p:nvPr/>
        </p:nvSpPr>
        <p:spPr>
          <a:xfrm>
            <a:off x="8732301" y="1586753"/>
            <a:ext cx="2719404" cy="612648"/>
          </a:xfrm>
          <a:prstGeom prst="borderCallout1">
            <a:avLst>
              <a:gd name="adj1" fmla="val 99230"/>
              <a:gd name="adj2" fmla="val 47549"/>
              <a:gd name="adj3" fmla="val 206432"/>
              <a:gd name="adj4" fmla="val 4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mtClean="0"/>
              <a:t>연구 결과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smtClean="0"/>
              <a:t> 홈페이지 </a:t>
            </a:r>
            <a:r>
              <a:rPr kumimoji="1" lang="ko-KR" altLang="en-US"/>
              <a:t>게시 </a:t>
            </a:r>
          </a:p>
        </p:txBody>
      </p:sp>
      <p:sp>
        <p:nvSpPr>
          <p:cNvPr id="10" name="설명선 1[L] 7"/>
          <p:cNvSpPr/>
          <p:nvPr/>
        </p:nvSpPr>
        <p:spPr>
          <a:xfrm>
            <a:off x="6132360" y="5724945"/>
            <a:ext cx="2478240" cy="612648"/>
          </a:xfrm>
          <a:prstGeom prst="borderCallout1">
            <a:avLst>
              <a:gd name="adj1" fmla="val -4662"/>
              <a:gd name="adj2" fmla="val 47549"/>
              <a:gd name="adj3" fmla="val -85347"/>
              <a:gd name="adj4" fmla="val 474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미세먼지 </a:t>
            </a:r>
            <a:r>
              <a:rPr kumimoji="1" lang="ko-KR" altLang="en-US"/>
              <a:t>오염도</a:t>
            </a:r>
            <a:r>
              <a:rPr kumimoji="1" lang="en-US" altLang="ko-KR" dirty="0"/>
              <a:t>- </a:t>
            </a:r>
            <a:r>
              <a:rPr kumimoji="1" lang="ko-KR" altLang="en-US"/>
              <a:t>발생요인 패턴 분석 </a:t>
            </a:r>
            <a:endParaRPr kumimoji="1"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 세부과제 구성</a:t>
            </a:r>
            <a:endParaRPr kumimoji="1"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6629"/>
            <a:ext cx="10515600" cy="1325563"/>
          </a:xfrm>
        </p:spPr>
        <p:txBody>
          <a:bodyPr/>
          <a:lstStyle/>
          <a:p>
            <a:r>
              <a:rPr lang="ko-KR" altLang="en-US" smtClean="0"/>
              <a:t>중간자문회의 자문의견 반영결과</a:t>
            </a:r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56108"/>
              </p:ext>
            </p:extLst>
          </p:nvPr>
        </p:nvGraphicFramePr>
        <p:xfrm>
          <a:off x="410324" y="2462784"/>
          <a:ext cx="11112500" cy="42586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17801"/>
                <a:gridCol w="5265499"/>
                <a:gridCol w="5029200"/>
              </a:tblGrid>
              <a:tr h="33991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>
                          <a:effectLst/>
                        </a:rPr>
                        <a:t>위 원</a:t>
                      </a:r>
                      <a:endParaRPr lang="ko-KR" altLang="en-US" sz="1200">
                        <a:effectLst/>
                        <a:latin typeface="Helvetica" charset="0"/>
                      </a:endParaRPr>
                    </a:p>
                  </a:txBody>
                  <a:tcPr marL="4273" marR="427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>
                          <a:effectLst/>
                        </a:rPr>
                        <a:t>제 안 내 용</a:t>
                      </a:r>
                      <a:endParaRPr lang="ko-KR" altLang="en-US" sz="1200">
                        <a:effectLst/>
                        <a:latin typeface="Helvetica" charset="0"/>
                      </a:endParaRPr>
                    </a:p>
                  </a:txBody>
                  <a:tcPr marL="4273" marR="427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>
                          <a:effectLst/>
                        </a:rPr>
                        <a:t>반 영 내 </a:t>
                      </a:r>
                      <a:r>
                        <a:rPr lang="ko-KR" altLang="en-US" sz="1200" smtClean="0">
                          <a:effectLst/>
                        </a:rPr>
                        <a:t>용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err="1">
                          <a:effectLst/>
                        </a:rPr>
                        <a:t>미반영시</a:t>
                      </a:r>
                      <a:r>
                        <a:rPr lang="ko-KR" altLang="en-US" sz="1200">
                          <a:effectLst/>
                        </a:rPr>
                        <a:t> 사유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  <a:endParaRPr lang="en-US" altLang="ko-KR" sz="1200" dirty="0">
                        <a:effectLst/>
                        <a:latin typeface="Helvetica" charset="0"/>
                      </a:endParaRPr>
                    </a:p>
                  </a:txBody>
                  <a:tcPr marL="4273" marR="4273" marT="0" marB="0" anchor="ctr"/>
                </a:tc>
              </a:tr>
              <a:tr h="57500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smtClean="0">
                          <a:effectLst/>
                        </a:rPr>
                        <a:t>우석진</a:t>
                      </a:r>
                      <a:endParaRPr lang="en-US" altLang="ko-KR" sz="12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정책적 활용 및 기여도에서 좀 더 구체적으로 고민해야 할 것으로 판단됨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ko-KR" altLang="en-US" sz="1400" smtClean="0">
                          <a:effectLst/>
                          <a:latin typeface="Helvetica" charset="0"/>
                        </a:rPr>
                        <a:t>결론에서 정책적 시사점을 별도로 언급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/>
                      </a:r>
                      <a:br>
                        <a:rPr lang="ko-KR" altLang="en-US" sz="1400">
                          <a:effectLst/>
                          <a:latin typeface="Helvetica" charset="0"/>
                        </a:rPr>
                      </a:br>
                      <a:endParaRPr lang="ko-KR" altLang="en-US" sz="1400">
                        <a:effectLst/>
                        <a:latin typeface="Helvetica" charset="0"/>
                      </a:endParaRPr>
                    </a:p>
                  </a:txBody>
                  <a:tcPr marL="31750" marR="31750" marT="0" marB="0"/>
                </a:tc>
              </a:tr>
              <a:tr h="57500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smtClean="0">
                          <a:effectLst/>
                        </a:rPr>
                        <a:t>이성호</a:t>
                      </a:r>
                      <a:endParaRPr lang="ko-KR" altLang="en-US" sz="12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이동현 박사 연구의 경우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,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현재를 빠르게 예측하는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now casting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에 역점을 둔다면 실용성을 제고할 수 있을 것으로 사료됨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현재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시간 예보가 가능한데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일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(48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시간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)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예보가 가능하도록 모형을 확장할 계획</a:t>
                      </a:r>
                    </a:p>
                  </a:txBody>
                  <a:tcPr marL="31750" marR="31750" marT="0" marB="0"/>
                </a:tc>
              </a:tr>
              <a:tr h="138438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smtClean="0">
                          <a:effectLst/>
                        </a:rPr>
                        <a:t>김종률</a:t>
                      </a:r>
                      <a:endParaRPr lang="en-US" altLang="ko-KR" sz="12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Deep learning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을 통한 리스크 예측 개발 중 미세먼지의 경우 서울시 이외 다른 지역 확장 보다는 서울시 분석결과를 심층분석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/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해석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/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보완을 통해서 연구의 질을 제고하는 것이 필요하다고 생각함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분석방법에 따라 결과가 다른 게 나오는 경우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(GAM vs OLS),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이런 원인에 대한 설명과 대안 마련이 필요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서울시 분석 결과를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시간 예보에서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일 예보로 심화하고 지역 확장은 점진적으로 진행</a:t>
                      </a: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GAM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은 종속변수와 독립변수의 관계가 비선형일 경우 적용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/OLS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는 종속변수와 독립변수의 관계가 선형일 경우 적용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추정 결과를 보다 면밀히 검토하여 현실정합성이 높은 결과를 수용할 예정</a:t>
                      </a:r>
                    </a:p>
                  </a:txBody>
                  <a:tcPr marL="31750" marR="31750" marT="0" marB="0"/>
                </a:tc>
              </a:tr>
              <a:tr h="138438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smtClean="0">
                          <a:effectLst/>
                        </a:rPr>
                        <a:t>강희찬</a:t>
                      </a:r>
                      <a:endParaRPr lang="ko-KR" altLang="en-US" sz="12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전체 맥락에서 특정 인과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·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상관관계를 연구주제로 선택한 이유에 대한 충분한 설명이 필요함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합리적 차원에서 금년 내 완수가 어려운 부분에 대한 합의 및 팀원간 공유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딥러닝을 통한 예측 방법론은 미세먼지 분야보다는 수질 등 타 분야에 적용하는 것이 보다 많은 기여도가 있을 것으로 사료됨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서론에 보강</a:t>
                      </a: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7,8,9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월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차에 걸쳐 중간성과를 점검하고 최종결과물을 조정할 예정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- 2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년차 이후부터 수질 분석으로 연구대상을 확장할 예정</a:t>
                      </a:r>
                    </a:p>
                  </a:txBody>
                  <a:tcPr marL="31750" marR="31750" marT="0" marB="0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741332" y="1276985"/>
            <a:ext cx="10450484" cy="941960"/>
          </a:xfrm>
          <a:prstGeom prst="rect">
            <a:avLst/>
          </a:prstGeom>
        </p:spPr>
        <p:txBody>
          <a:bodyPr vert="horz" wrap="square" lIns="91440" tIns="72000" rIns="91440" bIns="7200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ko-KR" altLang="en-US" sz="2400" dirty="0" smtClean="0"/>
              <a:t>전체 맥락에서 세부과제 선정 근거 불명 </a:t>
            </a: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2017-19</a:t>
            </a:r>
            <a:r>
              <a:rPr kumimoji="1" lang="ko-KR" altLang="en-US" sz="2400" dirty="0" smtClean="0"/>
              <a:t>년 연차계획 내 선정근거 반영 </a:t>
            </a:r>
            <a:endParaRPr kumimoji="1" lang="en-US" altLang="ko-KR" sz="2400" dirty="0" smtClean="0"/>
          </a:p>
          <a:p>
            <a:pPr>
              <a:lnSpc>
                <a:spcPct val="120000"/>
              </a:lnSpc>
            </a:pPr>
            <a:r>
              <a:rPr kumimoji="1" lang="ko-KR" altLang="en-US" sz="2400" dirty="0" smtClean="0"/>
              <a:t>정책적 시사점 보완 필요 </a:t>
            </a: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결론에 정책적 시사점 별도 작성</a:t>
            </a:r>
            <a:endParaRPr kumimoji="1"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12896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중간자문회의 자문의견 반영결과</a:t>
            </a:r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608116"/>
              </p:ext>
            </p:extLst>
          </p:nvPr>
        </p:nvGraphicFramePr>
        <p:xfrm>
          <a:off x="622300" y="1426842"/>
          <a:ext cx="10985500" cy="500844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08455"/>
                <a:gridCol w="5470847"/>
                <a:gridCol w="4706198"/>
              </a:tblGrid>
              <a:tr h="3145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위 원</a:t>
                      </a:r>
                      <a:endParaRPr lang="ko-KR" altLang="en-US" sz="120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제 안 내 용</a:t>
                      </a:r>
                      <a:endParaRPr lang="ko-KR" altLang="en-US" sz="120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반 영 내 용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>
                          <a:effectLst/>
                        </a:rPr>
                        <a:t>미반영시 사유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  <a:endParaRPr lang="en-US" altLang="ko-KR" sz="12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</a:tr>
              <a:tr h="44033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명수정</a:t>
                      </a:r>
                    </a:p>
                    <a:p>
                      <a:pPr algn="ctr"/>
                      <a:endParaRPr lang="en-US" altLang="ko-KR" sz="14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연구 내용이 방대하여 하루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이틀 간의 세미나 개최를 추천함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세부과제의 내용이 전체 큰 틀에서 갖는 역할에 대한 소개 내용이 보완될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일반적으로 자료수집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(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특히 해외자료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)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과 분석은 쉽지 않아 단기간 내 반영이 어려우므로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,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여건을 고려하여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차년도 이후 중장기로 반영하는 것을 고려하시기 바람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보고서 구성과 배치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,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소제목과 부록 등에 대하여 좀 더 고민이 필요함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장별 구성보다는 부별 구성을 제안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중장기적 계획을 구체화할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현재 연구 중인 내용의 지속 또는 추가 여부에 대한 시기적 계획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 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중국 대기오염 데이터 외 인구와 산업 자료 등 다양한 관련자료 활용을 고려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미세먼지 분석의 경우 시군구별 분석이 이루어진다면 해석과 정책적 활용성을 제고할 수 있을 것으로 사료됨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보건은 질병 특성을 고려할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 (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예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노로 바이러스 관련 질환은 겨울철에 더 자주 발생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)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정책기능 분류에서 ‘기후’는 ‘부문’이라기보다 ‘영향’이므로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,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결과 도출 후 재배치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정책적 함의에 대한 내용 확충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기존 환경 연구자들과의 논의를 통하여 환경 분야 데이터 수요를 파악할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- 7,8,9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월 진행점검 세미나에 반영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서론에 연구로드맵을 보다 정교하게 작성</a:t>
                      </a:r>
                    </a:p>
                    <a:p>
                      <a:pPr algn="just"/>
                      <a:r>
                        <a:rPr lang="ko-KR" altLang="en-US" sz="1400">
                          <a:effectLst/>
                          <a:latin typeface="Helvetica" charset="0"/>
                        </a:rPr>
                        <a:t/>
                      </a:r>
                      <a:br>
                        <a:rPr lang="ko-KR" altLang="en-US" sz="1400">
                          <a:effectLst/>
                          <a:latin typeface="Helvetica" charset="0"/>
                        </a:rPr>
                      </a:br>
                      <a:endParaRPr lang="ko-KR" altLang="en-US" sz="1400">
                        <a:effectLst/>
                        <a:latin typeface="Helvetica" charset="0"/>
                      </a:endParaRP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서론의 연구로드맵에 반영</a:t>
                      </a:r>
                    </a:p>
                    <a:p>
                      <a:pPr algn="just"/>
                      <a:r>
                        <a:rPr lang="ko-KR" altLang="en-US" sz="1400">
                          <a:effectLst/>
                          <a:latin typeface="Helvetica" charset="0"/>
                        </a:rPr>
                        <a:t/>
                      </a:r>
                      <a:br>
                        <a:rPr lang="ko-KR" altLang="en-US" sz="1400">
                          <a:effectLst/>
                          <a:latin typeface="Helvetica" charset="0"/>
                        </a:rPr>
                      </a:br>
                      <a:endParaRPr lang="ko-KR" altLang="en-US" sz="1400">
                        <a:effectLst/>
                        <a:latin typeface="Helvetica" charset="0"/>
                      </a:endParaRPr>
                    </a:p>
                    <a:p>
                      <a:pPr algn="just"/>
                      <a:endParaRPr lang="en-US" altLang="ko-KR" sz="1400" dirty="0" smtClean="0">
                        <a:effectLst/>
                        <a:latin typeface="Helvetica" charset="0"/>
                      </a:endParaRP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보고서 구성을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부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-2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부로 나누고 수량변수 추정 연구를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부에 집중</a:t>
                      </a:r>
                    </a:p>
                    <a:p>
                      <a:pPr algn="just"/>
                      <a:r>
                        <a:rPr lang="ko-KR" altLang="en-US" sz="1400">
                          <a:effectLst/>
                          <a:latin typeface="Helvetica" charset="0"/>
                        </a:rPr>
                        <a:t/>
                      </a:r>
                      <a:br>
                        <a:rPr lang="ko-KR" altLang="en-US" sz="1400">
                          <a:effectLst/>
                          <a:latin typeface="Helvetica" charset="0"/>
                        </a:rPr>
                      </a:br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서론의 연구로드맵에 반영</a:t>
                      </a:r>
                    </a:p>
                    <a:p>
                      <a:pPr algn="just"/>
                      <a:endParaRPr lang="en-US" altLang="ko-KR" sz="1400" dirty="0" smtClean="0">
                        <a:effectLst/>
                        <a:latin typeface="Helvetica" charset="0"/>
                      </a:endParaRP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중간보고 이후에 시간 제약하에서 반영할 수 있는 부분을 반영하고 나머지는 중장기 과제에 포함</a:t>
                      </a:r>
                    </a:p>
                    <a:p>
                      <a:pPr algn="just"/>
                      <a:r>
                        <a:rPr lang="ko-KR" altLang="en-US" sz="1400">
                          <a:effectLst/>
                          <a:latin typeface="Helvetica" charset="0"/>
                        </a:rPr>
                        <a:t/>
                      </a:r>
                      <a:br>
                        <a:rPr lang="ko-KR" altLang="en-US" sz="1400">
                          <a:effectLst/>
                          <a:latin typeface="Helvetica" charset="0"/>
                        </a:rPr>
                      </a:br>
                      <a:endParaRPr lang="ko-KR" altLang="en-US" sz="1400">
                        <a:effectLst/>
                        <a:latin typeface="Helvetica" charset="0"/>
                      </a:endParaRP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 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질병 특성에 대해 소개하는 내용을 포함</a:t>
                      </a:r>
                    </a:p>
                    <a:p>
                      <a:pPr algn="just"/>
                      <a:r>
                        <a:rPr lang="ko-KR" altLang="en-US" sz="1400">
                          <a:effectLst/>
                          <a:latin typeface="Helvetica" charset="0"/>
                        </a:rPr>
                        <a:t/>
                      </a:r>
                      <a:br>
                        <a:rPr lang="ko-KR" altLang="en-US" sz="1400">
                          <a:effectLst/>
                          <a:latin typeface="Helvetica" charset="0"/>
                        </a:rPr>
                      </a:br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정책기능 분류 재점검 시 고려</a:t>
                      </a: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보고서 결론에 반영</a:t>
                      </a: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심층 설문조사를 추진할 계획</a:t>
                      </a:r>
                    </a:p>
                  </a:txBody>
                  <a:tcPr marL="31750" marR="31750" marT="0" marB="0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1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중간자문회의 자문의견 반영결과</a:t>
            </a:r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706562"/>
              </p:ext>
            </p:extLst>
          </p:nvPr>
        </p:nvGraphicFramePr>
        <p:xfrm>
          <a:off x="622300" y="1426842"/>
          <a:ext cx="10985500" cy="433997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08455"/>
                <a:gridCol w="5470847"/>
                <a:gridCol w="4706198"/>
              </a:tblGrid>
              <a:tr h="3930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위 원</a:t>
                      </a:r>
                      <a:endParaRPr lang="ko-KR" altLang="en-US" sz="120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제 안 내 용</a:t>
                      </a:r>
                      <a:endParaRPr lang="ko-KR" altLang="en-US" sz="120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반 영 내 용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>
                          <a:effectLst/>
                        </a:rPr>
                        <a:t>미반영시 사유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  <a:endParaRPr lang="en-US" altLang="ko-KR" sz="12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</a:tr>
              <a:tr h="10649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>
                          <a:effectLst/>
                        </a:rPr>
                        <a:t>배현주</a:t>
                      </a:r>
                      <a:endParaRPr lang="ko-KR" altLang="en-US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연구과정과 결과 검증에 대한 전문가들의 참여와 충분한 의견수렴 과정이 포함되었으면 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세부과제별 연구 성과물 완성도가 상당히 차이가 크므로 최종보고서에 어떻게 정리하여 담을 것인지에 대한 고민이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- 7,8,9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월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회 중간성과 점검회의 시 자문위원 참석 유도</a:t>
                      </a: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중점적인 과제의 완성도가 더 높은 상황이므로 과제 우선순위에 따라 성과를 소개하는 순서로 구성할 예정 </a:t>
                      </a:r>
                    </a:p>
                  </a:txBody>
                  <a:tcPr marL="31750" marR="31750" marT="0" marB="0"/>
                </a:tc>
              </a:tr>
              <a:tr h="2882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>
                          <a:effectLst/>
                        </a:rPr>
                        <a:t>이명진</a:t>
                      </a:r>
                      <a:endParaRPr lang="ko-KR" altLang="en-US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세부과제를 아우르는 큰 흐름에 대한 설명이 서두에서 확충될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자료의 공간적 해상도 등 보다 정밀한 자료의 선행 특성 분석이 강화될 필요가 있음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Decision Tree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에 자체 프로그래밍이 보다 필요함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중간보고회 이후의 실제 모델링에 자료를 연계하여 분석하는 과정이 중요하며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,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특히 결과에 대한 중립적 해석을 보다 강화하는 것이 필요함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KEI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에 국한되지 않고 환경 전 분야로 확대된다면 정책적 기여도가 보다 높을 것으로 생각됨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다양한 환경관련 데이터에 대한 전문지식을 가진 연구진이 충원될 필요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. </a:t>
                      </a:r>
                    </a:p>
                  </a:txBody>
                  <a:tcPr marL="31750" marR="317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400">
                          <a:effectLst/>
                          <a:latin typeface="Helvetica" charset="0"/>
                        </a:rPr>
                        <a:t> 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서론부문 연구로드맵에 반영</a:t>
                      </a:r>
                    </a:p>
                    <a:p>
                      <a:pPr algn="just"/>
                      <a:r>
                        <a:rPr lang="ko-KR" altLang="en-US" sz="1400">
                          <a:effectLst/>
                          <a:latin typeface="Helvetica" charset="0"/>
                        </a:rPr>
                        <a:t/>
                      </a:r>
                      <a:br>
                        <a:rPr lang="ko-KR" altLang="en-US" sz="1400">
                          <a:effectLst/>
                          <a:latin typeface="Helvetica" charset="0"/>
                        </a:rPr>
                      </a:br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하반기 연구 시 검토</a:t>
                      </a:r>
                    </a:p>
                    <a:p>
                      <a:pPr algn="just"/>
                      <a:r>
                        <a:rPr lang="ko-KR" altLang="en-US" sz="1400">
                          <a:effectLst/>
                          <a:latin typeface="Helvetica" charset="0"/>
                        </a:rPr>
                        <a:t/>
                      </a:r>
                      <a:br>
                        <a:rPr lang="ko-KR" altLang="en-US" sz="1400">
                          <a:effectLst/>
                          <a:latin typeface="Helvetica" charset="0"/>
                        </a:rPr>
                      </a:br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Decision Tree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는 다양한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package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가 개발되어 있어서 자체 프로그래밍 보다는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package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를 이용하는 분석이 더 효율적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(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미반영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)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결과 해석 시 반영</a:t>
                      </a:r>
                    </a:p>
                    <a:p>
                      <a:pPr algn="just"/>
                      <a:r>
                        <a:rPr lang="en-US" altLang="ko-KR" sz="1400" dirty="0" smtClean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KEI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문헌 중심 세부과제들은 분석 대상 문헌의 범위 및 수량을 점진적으로 확대할 예정</a:t>
                      </a:r>
                    </a:p>
                    <a:p>
                      <a:pPr algn="just"/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- 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상반기에 데이터 분석 경험이 있는 연구진 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명을 이미 충원하여 추가적 연구진 충원은 어려움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(</a:t>
                      </a:r>
                      <a:r>
                        <a:rPr lang="ko-KR" altLang="en-US" sz="1400">
                          <a:effectLst/>
                          <a:latin typeface="Helvetica" charset="0"/>
                        </a:rPr>
                        <a:t>미반영</a:t>
                      </a:r>
                      <a:r>
                        <a:rPr lang="en-US" altLang="ko-KR" sz="1400" dirty="0">
                          <a:effectLst/>
                          <a:latin typeface="Helvetica" charset="0"/>
                        </a:rPr>
                        <a:t>)</a:t>
                      </a:r>
                    </a:p>
                  </a:txBody>
                  <a:tcPr marL="31750" marR="31750" marT="0" marB="0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6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보고서 목차 및 작업계획</a:t>
            </a:r>
            <a:endParaRPr kumimoji="1"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473105"/>
              </p:ext>
            </p:extLst>
          </p:nvPr>
        </p:nvGraphicFramePr>
        <p:xfrm>
          <a:off x="731524" y="1438655"/>
          <a:ext cx="10472921" cy="523458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78727"/>
                <a:gridCol w="3999984"/>
                <a:gridCol w="519421"/>
                <a:gridCol w="519421"/>
                <a:gridCol w="519421"/>
                <a:gridCol w="519421"/>
                <a:gridCol w="519421"/>
                <a:gridCol w="519421"/>
                <a:gridCol w="519421"/>
                <a:gridCol w="519421"/>
                <a:gridCol w="519421"/>
                <a:gridCol w="519421"/>
              </a:tblGrid>
              <a:tr h="40836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부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장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 smtClean="0">
                          <a:effectLst/>
                        </a:rPr>
                        <a:t>3</a:t>
                      </a:r>
                      <a:r>
                        <a:rPr lang="ko-KR" altLang="en-US" sz="1200" u="none" strike="noStrike" smtClean="0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lang="ko-KR" altLang="en-US" sz="1200" b="1" i="0" u="none" strike="noStrike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월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7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9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10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11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12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536247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1</a:t>
                      </a:r>
                      <a:r>
                        <a:rPr lang="ko-KR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부</a:t>
                      </a:r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:</a:t>
                      </a:r>
                      <a:r>
                        <a:rPr lang="ko-KR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 총론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서론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536247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90000" marR="9000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u="none" strike="noStrike" smtClean="0">
                          <a:effectLst/>
                        </a:rPr>
                        <a:t>빅데이터 연구방법론 </a:t>
                      </a:r>
                      <a:r>
                        <a:rPr lang="ko-KR" altLang="en-US" sz="1400" u="none" strike="noStrike">
                          <a:effectLst/>
                        </a:rPr>
                        <a:t>활용방안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>
                          <a:effectLst/>
                        </a:rPr>
                        <a:t>강성원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536247"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2</a:t>
                      </a:r>
                      <a:r>
                        <a:rPr lang="ko-KR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부</a:t>
                      </a:r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.</a:t>
                      </a:r>
                      <a:r>
                        <a:rPr lang="ko-KR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 </a:t>
                      </a:r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2017</a:t>
                      </a:r>
                      <a:r>
                        <a:rPr lang="ko-KR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년 연구성과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u="none" strike="noStrike" smtClean="0">
                          <a:effectLst/>
                        </a:rPr>
                        <a:t>딥러닝을 </a:t>
                      </a:r>
                      <a:r>
                        <a:rPr lang="ko-KR" altLang="en-US" sz="1400" u="none" strike="noStrike">
                          <a:effectLst/>
                        </a:rPr>
                        <a:t>활용한 환경리스크 예측 </a:t>
                      </a:r>
                      <a:r>
                        <a:rPr lang="en-US" altLang="ko-KR" sz="14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400" u="none" strike="noStrike">
                          <a:effectLst/>
                        </a:rPr>
                        <a:t>이동현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후속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조치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62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u="none" strike="noStrike" smtClean="0">
                          <a:effectLst/>
                        </a:rPr>
                        <a:t>기후변화에 따른 전염성 질병 예측 </a:t>
                      </a:r>
                      <a:r>
                        <a:rPr lang="en-US" altLang="ko-KR" sz="14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400" u="none" strike="noStrike">
                          <a:effectLst/>
                        </a:rPr>
                        <a:t>강선아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62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u="none" strike="noStrike" smtClean="0">
                          <a:effectLst/>
                        </a:rPr>
                        <a:t>텍스트 </a:t>
                      </a:r>
                      <a:r>
                        <a:rPr lang="ko-KR" altLang="en-US" sz="1400" u="none" strike="noStrike">
                          <a:effectLst/>
                        </a:rPr>
                        <a:t>마이닝 이용 </a:t>
                      </a:r>
                      <a:r>
                        <a:rPr lang="en-US" altLang="ko-KR" sz="1400" u="none" strike="noStrike" dirty="0">
                          <a:effectLst/>
                        </a:rPr>
                        <a:t>KEI </a:t>
                      </a:r>
                      <a:r>
                        <a:rPr lang="ko-KR" altLang="en-US" sz="1400" u="none" strike="noStrike">
                          <a:effectLst/>
                        </a:rPr>
                        <a:t>연구동향 분석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>
                          <a:effectLst/>
                        </a:rPr>
                        <a:t>김도연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62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u="none" strike="noStrike" smtClean="0">
                          <a:effectLst/>
                        </a:rPr>
                        <a:t>미세먼지 </a:t>
                      </a:r>
                      <a:r>
                        <a:rPr lang="ko-KR" altLang="en-US" sz="1400" u="none" strike="noStrike">
                          <a:effectLst/>
                        </a:rPr>
                        <a:t>오염도</a:t>
                      </a:r>
                      <a:r>
                        <a:rPr lang="en-US" altLang="ko-KR" sz="1400" u="none" strike="noStrike" dirty="0">
                          <a:effectLst/>
                        </a:rPr>
                        <a:t>-</a:t>
                      </a:r>
                      <a:r>
                        <a:rPr lang="ko-KR" altLang="en-US" sz="1400" u="none" strike="noStrike">
                          <a:effectLst/>
                        </a:rPr>
                        <a:t>발생요인 패턴 분석 </a:t>
                      </a:r>
                      <a:r>
                        <a:rPr lang="en-US" altLang="ko-KR" sz="14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400" u="none" strike="noStrike">
                          <a:effectLst/>
                        </a:rPr>
                        <a:t>김진형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62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환경분야 빅데이터 수집 방법론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</a:t>
                      </a:r>
                      <a:r>
                        <a:rPr lang="ko-KR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한국진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6247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3</a:t>
                      </a:r>
                      <a:r>
                        <a:rPr lang="ko-KR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부</a:t>
                      </a:r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:</a:t>
                      </a:r>
                      <a:r>
                        <a:rPr lang="ko-KR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 요약 및 시사점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2017</a:t>
                      </a:r>
                      <a:r>
                        <a:rPr lang="ko-KR" altLang="en-US" sz="1400" b="0" i="0" u="none" strike="noStrike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년 연구성과 정리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362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i="0" u="none" strike="noStrike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정책적 활용방안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연구 관리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월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회 진도 점검 세미나 진행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프로포절 세미나</a:t>
            </a:r>
            <a:r>
              <a:rPr kumimoji="1" lang="en-US" altLang="ko-KR" dirty="0" smtClean="0"/>
              <a:t>(4</a:t>
            </a:r>
            <a:r>
              <a:rPr kumimoji="1" lang="ko-KR" altLang="en-US" dirty="0" smtClean="0"/>
              <a:t>월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진도점검</a:t>
            </a:r>
            <a:r>
              <a:rPr kumimoji="1" lang="en-US" altLang="ko-KR" dirty="0" smtClean="0"/>
              <a:t>(5,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7, 8, 9</a:t>
            </a:r>
            <a:r>
              <a:rPr kumimoji="1" lang="ko-KR" altLang="en-US" dirty="0" smtClean="0"/>
              <a:t>월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 smtClean="0"/>
              <a:t>기존 연구성과 온라인 공개</a:t>
            </a:r>
            <a:r>
              <a:rPr kumimoji="1" lang="en-US" altLang="ko-KR" dirty="0" smtClean="0"/>
              <a:t> </a:t>
            </a:r>
          </a:p>
          <a:p>
            <a:pPr lvl="1"/>
            <a:r>
              <a:rPr kumimoji="1" lang="en-US" altLang="ko-KR" dirty="0" smtClean="0"/>
              <a:t>Homepage</a:t>
            </a:r>
            <a:r>
              <a:rPr kumimoji="1" lang="en-US" altLang="ko-KR" dirty="0"/>
              <a:t>: </a:t>
            </a:r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smtClean="0">
                <a:hlinkClick r:id="rId2"/>
              </a:rPr>
              <a:t>keibigdata.github.io/index.html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Github</a:t>
            </a:r>
            <a:r>
              <a:rPr kumimoji="1" lang="en-US" altLang="ko-KR" dirty="0"/>
              <a:t> repository: </a:t>
            </a:r>
            <a:r>
              <a:rPr kumimoji="1" lang="en-US" altLang="ko-KR" dirty="0">
                <a:hlinkClick r:id="rId3"/>
              </a:rPr>
              <a:t>https://github.com/keibigdata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dirty="0">
                <a:solidFill>
                  <a:schemeClr val="bg1"/>
                </a:solidFill>
              </a:rPr>
              <a:t> Homepage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D22F896-40B5-4ADD-8801-0D06FADFA095}" type="slidenum">
              <a:rPr lang="en-US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58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489922926"/>
              </p:ext>
            </p:extLst>
          </p:nvPr>
        </p:nvGraphicFramePr>
        <p:xfrm>
          <a:off x="192393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/>
              <a:t>2.</a:t>
            </a:r>
            <a:r>
              <a:rPr kumimoji="1" lang="ko-KR" altLang="en-US"/>
              <a:t> </a:t>
            </a:r>
            <a:r>
              <a:rPr lang="ko-KR" altLang="en-US"/>
              <a:t>연구 결과 </a:t>
            </a:r>
            <a:r>
              <a:rPr lang="en-US" altLang="ko-KR" dirty="0"/>
              <a:t>:</a:t>
            </a:r>
            <a:r>
              <a:rPr lang="ko-KR" altLang="en-US"/>
              <a:t> </a:t>
            </a:r>
            <a:r>
              <a:rPr lang="ko-KR" altLang="en-US" smtClean="0"/>
              <a:t>총론</a:t>
            </a:r>
            <a:endParaRPr kumimoji="1" lang="ko-KR" altLang="en-US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/>
              <a:t> </a:t>
            </a:r>
            <a:r>
              <a:rPr lang="ko-KR" altLang="en-US"/>
              <a:t>연구 결과 </a:t>
            </a:r>
            <a:r>
              <a:rPr lang="en-US" altLang="ko-KR" dirty="0" smtClean="0"/>
              <a:t>:</a:t>
            </a:r>
            <a:r>
              <a:rPr lang="ko-KR" altLang="en-US" smtClean="0"/>
              <a:t> 총론</a:t>
            </a:r>
            <a:endParaRPr kumimoji="1" lang="ko-KR" altLang="en-US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2</a:t>
            </a:r>
            <a:r>
              <a:rPr kumimoji="1" lang="ko-KR" altLang="en-US" smtClean="0"/>
              <a:t>장 빅데이터 연구방법론 활용방안</a:t>
            </a:r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빅데이터</a:t>
            </a:r>
            <a:r>
              <a:rPr lang="ko-KR" altLang="en-US" smtClean="0"/>
              <a:t> 연구방법론 활용방안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0179" y="1825624"/>
            <a:ext cx="9789695" cy="453072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kumimoji="1" lang="ko-KR" altLang="en-US" smtClean="0"/>
              <a:t>환경정책연구 방법론과 빅데이터 분석기법의 특징을 파악하여 </a:t>
            </a:r>
            <a:r>
              <a:rPr kumimoji="1" lang="ko-KR" altLang="en-US"/>
              <a:t>적용방안 도출</a:t>
            </a:r>
            <a:endParaRPr kumimoji="1" lang="en-US" altLang="ko-KR" dirty="0" smtClean="0"/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en-US" altLang="ko-KR" dirty="0" smtClean="0"/>
              <a:t>1.</a:t>
            </a:r>
            <a:r>
              <a:rPr kumimoji="1" lang="ko-KR" altLang="en-US" smtClean="0"/>
              <a:t> 환경정책연구</a:t>
            </a:r>
            <a:r>
              <a:rPr kumimoji="1" lang="en-US" altLang="ko-KR" dirty="0"/>
              <a:t>:</a:t>
            </a:r>
            <a:r>
              <a:rPr kumimoji="1" lang="ko-KR" altLang="en-US"/>
              <a:t> 환경정책을 유형화 및 유형별 관련연구 특성 파악 </a:t>
            </a:r>
            <a:endParaRPr kumimoji="1" lang="en-US" altLang="ko-KR" dirty="0" smtClean="0"/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en-US" altLang="ko-KR" dirty="0" smtClean="0"/>
              <a:t>2.</a:t>
            </a:r>
            <a:r>
              <a:rPr kumimoji="1" lang="ko-KR" altLang="en-US" smtClean="0"/>
              <a:t> 빅데이터 </a:t>
            </a:r>
            <a:r>
              <a:rPr kumimoji="1" lang="ko-KR" altLang="en-US"/>
              <a:t>분석방법</a:t>
            </a:r>
            <a:r>
              <a:rPr kumimoji="1" lang="en-US" altLang="ko-KR" dirty="0"/>
              <a:t>:</a:t>
            </a:r>
            <a:r>
              <a:rPr kumimoji="1" lang="ko-KR" altLang="en-US"/>
              <a:t> 주요 분석기법 정리 및 장점 </a:t>
            </a:r>
            <a:r>
              <a:rPr kumimoji="1" lang="ko-KR" altLang="en-US" smtClean="0"/>
              <a:t>파악</a:t>
            </a:r>
            <a:endParaRPr kumimoji="1" lang="en-US" altLang="ko-KR" dirty="0" smtClean="0"/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en-US" altLang="ko-KR" dirty="0" smtClean="0"/>
              <a:t>3.</a:t>
            </a:r>
            <a:r>
              <a:rPr kumimoji="1" lang="ko-KR" altLang="en-US" smtClean="0"/>
              <a:t> 환경정책연구 유형별 빅데이터 분석기법 활용방안 도출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lang="ko-KR" altLang="en-US" smtClean="0"/>
              <a:t>환경정책 유형별 관련연구 방법론 특징 추출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smtClean="0"/>
              <a:t>환경정책 유형화 </a:t>
            </a:r>
            <a:r>
              <a:rPr lang="en-US" altLang="ko-KR" dirty="0" smtClean="0"/>
              <a:t>:</a:t>
            </a:r>
            <a:r>
              <a:rPr lang="ko-KR" altLang="en-US" smtClean="0"/>
              <a:t> 예산서</a:t>
            </a:r>
            <a:r>
              <a:rPr lang="en-US" altLang="ko-KR" dirty="0" smtClean="0"/>
              <a:t>,</a:t>
            </a:r>
            <a:r>
              <a:rPr lang="ko-KR" altLang="en-US" smtClean="0"/>
              <a:t> 환경백서 이용 유형 도출 후 연구문헌 유형별 분류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smtClean="0"/>
              <a:t>분석 대상 연구문헌</a:t>
            </a:r>
            <a:r>
              <a:rPr lang="en-US" altLang="ko-KR" dirty="0" smtClean="0"/>
              <a:t>:</a:t>
            </a:r>
            <a:r>
              <a:rPr lang="ko-KR" altLang="en-US" smtClean="0"/>
              <a:t> </a:t>
            </a:r>
            <a:r>
              <a:rPr lang="en-US" altLang="ko-KR" dirty="0" smtClean="0"/>
              <a:t>2016</a:t>
            </a:r>
            <a:r>
              <a:rPr lang="ko-KR" altLang="en-US" smtClean="0"/>
              <a:t>년 </a:t>
            </a:r>
            <a:r>
              <a:rPr lang="en-US" altLang="ko-KR" dirty="0" smtClean="0"/>
              <a:t>KEI </a:t>
            </a:r>
            <a:r>
              <a:rPr lang="ko-KR" altLang="en-US" smtClean="0"/>
              <a:t>보고서</a:t>
            </a:r>
            <a:r>
              <a:rPr lang="ko-KR" altLang="en-US"/>
              <a:t> </a:t>
            </a:r>
            <a:r>
              <a:rPr lang="ko-KR" altLang="en-US" smtClean="0"/>
              <a:t> </a:t>
            </a:r>
            <a:r>
              <a:rPr lang="en-US" altLang="ko-KR" dirty="0" smtClean="0"/>
              <a:t>+</a:t>
            </a:r>
            <a:r>
              <a:rPr lang="ko-KR" altLang="en-US" smtClean="0"/>
              <a:t> </a:t>
            </a:r>
            <a:r>
              <a:rPr lang="en-US" altLang="ko-KR" dirty="0" smtClean="0"/>
              <a:t>2013~17</a:t>
            </a:r>
            <a:r>
              <a:rPr lang="ko-KR" altLang="en-US" smtClean="0"/>
              <a:t> 환경정책연구 학술논문</a:t>
            </a:r>
            <a:r>
              <a:rPr lang="en-US" altLang="ko-KR" dirty="0" smtClean="0"/>
              <a:t>(Google Scholar </a:t>
            </a:r>
            <a:r>
              <a:rPr lang="ko-KR" altLang="en-US" smtClean="0"/>
              <a:t>검색 결과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30000"/>
              </a:lnSpc>
            </a:pPr>
            <a:r>
              <a:rPr lang="ko-KR" altLang="en-US" smtClean="0"/>
              <a:t>유관 연구 유형별 방법론 분포 파악</a:t>
            </a:r>
            <a:r>
              <a:rPr lang="en-US" altLang="ko-KR" dirty="0" smtClean="0"/>
              <a:t>:</a:t>
            </a:r>
            <a:r>
              <a:rPr lang="ko-KR" altLang="en-US" smtClean="0"/>
              <a:t> 정량적 방법론 비중 파악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smtClean="0"/>
              <a:t>정량적 방법론 사용 목적 파악 </a:t>
            </a:r>
            <a:r>
              <a:rPr lang="en-US" altLang="ko-KR" dirty="0" smtClean="0"/>
              <a:t>:</a:t>
            </a:r>
            <a:r>
              <a:rPr lang="ko-KR" altLang="en-US" smtClean="0"/>
              <a:t> 빅데이터 분석 방법 적용 여부 점검</a:t>
            </a:r>
            <a:endParaRPr lang="en-US" altLang="ko-KR" dirty="0" smtClean="0"/>
          </a:p>
          <a:p>
            <a:pPr>
              <a:lnSpc>
                <a:spcPct val="130000"/>
              </a:lnSpc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8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1528" cy="1185379"/>
          </a:xfrm>
        </p:spPr>
        <p:txBody>
          <a:bodyPr>
            <a:normAutofit/>
          </a:bodyPr>
          <a:lstStyle/>
          <a:p>
            <a:r>
              <a:rPr kumimoji="1" lang="ko-KR" altLang="en-US" smtClean="0"/>
              <a:t>환경정책 유형별 관련연구 특징 추출</a:t>
            </a:r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80584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kumimoji="1" lang="ko-KR" altLang="en-US" smtClean="0"/>
              <a:t>환경정책 유형화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부문 및 기능</a:t>
            </a:r>
            <a:endParaRPr kumimoji="1" lang="en-US" altLang="ko-KR" dirty="0" smtClean="0"/>
          </a:p>
          <a:p>
            <a:pPr lvl="1">
              <a:lnSpc>
                <a:spcPct val="130000"/>
              </a:lnSpc>
            </a:pPr>
            <a:r>
              <a:rPr kumimoji="1" lang="ko-KR" altLang="en-US" smtClean="0"/>
              <a:t>부문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예산서 </a:t>
            </a:r>
            <a:r>
              <a:rPr kumimoji="1" lang="en-US" altLang="ko-KR" dirty="0" smtClean="0"/>
              <a:t>‘</a:t>
            </a:r>
            <a:r>
              <a:rPr kumimoji="1" lang="ko-KR" altLang="en-US" smtClean="0"/>
              <a:t>관</a:t>
            </a:r>
            <a:r>
              <a:rPr kumimoji="1" lang="en-US" altLang="ko-KR" dirty="0" smtClean="0"/>
              <a:t>’</a:t>
            </a:r>
            <a:r>
              <a:rPr kumimoji="1" lang="ko-KR" altLang="en-US" smtClean="0"/>
              <a:t> 항목을 사용하되 </a:t>
            </a:r>
            <a:r>
              <a:rPr kumimoji="1" lang="en-US" altLang="ko-KR" dirty="0" smtClean="0"/>
              <a:t>‘</a:t>
            </a:r>
            <a:r>
              <a:rPr kumimoji="1" lang="ko-KR" altLang="en-US" smtClean="0"/>
              <a:t>환경일반</a:t>
            </a:r>
            <a:r>
              <a:rPr kumimoji="1" lang="en-US" altLang="ko-KR" dirty="0" smtClean="0"/>
              <a:t>’</a:t>
            </a:r>
            <a:r>
              <a:rPr kumimoji="1" lang="ko-KR" altLang="en-US" smtClean="0"/>
              <a:t>을 세분화</a:t>
            </a:r>
            <a:endParaRPr kumimoji="1" lang="en-US" altLang="ko-KR" dirty="0" smtClean="0"/>
          </a:p>
          <a:p>
            <a:pPr lvl="2">
              <a:lnSpc>
                <a:spcPct val="130000"/>
              </a:lnSpc>
            </a:pPr>
            <a:r>
              <a:rPr lang="en-US" altLang="ko-KR" dirty="0" smtClean="0"/>
              <a:t>‘</a:t>
            </a:r>
            <a:r>
              <a:rPr lang="ko-KR" altLang="en-US" smtClean="0"/>
              <a:t>관</a:t>
            </a:r>
            <a:r>
              <a:rPr lang="en-US" altLang="ko-KR" dirty="0" smtClean="0"/>
              <a:t>’</a:t>
            </a:r>
            <a:r>
              <a:rPr lang="ko-KR" altLang="en-US" smtClean="0"/>
              <a:t> 항목</a:t>
            </a:r>
            <a:r>
              <a:rPr lang="en-US" altLang="ko-KR" dirty="0" smtClean="0"/>
              <a:t>:</a:t>
            </a:r>
            <a:r>
              <a:rPr lang="ko-KR" altLang="en-US" smtClean="0"/>
              <a:t> ‘</a:t>
            </a:r>
            <a:r>
              <a:rPr lang="ko-KR" altLang="en-US"/>
              <a:t>상하수도’</a:t>
            </a:r>
            <a:r>
              <a:rPr lang="en-US" altLang="ko-KR" dirty="0" smtClean="0"/>
              <a:t>, ‘</a:t>
            </a:r>
            <a:r>
              <a:rPr lang="ko-KR" altLang="en-US"/>
              <a:t>수질’</a:t>
            </a:r>
            <a:r>
              <a:rPr lang="en-US" altLang="ko-KR" dirty="0" smtClean="0"/>
              <a:t>, ‘</a:t>
            </a:r>
            <a:r>
              <a:rPr lang="ko-KR" altLang="en-US"/>
              <a:t>폐기물’</a:t>
            </a:r>
            <a:r>
              <a:rPr lang="en-US" altLang="ko-KR" dirty="0" smtClean="0"/>
              <a:t>, ‘</a:t>
            </a:r>
            <a:r>
              <a:rPr lang="ko-KR" altLang="en-US"/>
              <a:t>대기’</a:t>
            </a:r>
            <a:r>
              <a:rPr lang="en-US" altLang="ko-KR" dirty="0" smtClean="0"/>
              <a:t>, ‘</a:t>
            </a:r>
            <a:r>
              <a:rPr lang="ko-KR" altLang="en-US"/>
              <a:t>자연환경’</a:t>
            </a:r>
            <a:r>
              <a:rPr lang="en-US" altLang="ko-KR" dirty="0" smtClean="0"/>
              <a:t>, ‘</a:t>
            </a:r>
            <a:r>
              <a:rPr lang="ko-KR" altLang="en-US"/>
              <a:t>환경일반</a:t>
            </a:r>
            <a:r>
              <a:rPr lang="ko-KR" altLang="en-US" smtClean="0"/>
              <a:t>’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30000"/>
              </a:lnSpc>
            </a:pPr>
            <a:r>
              <a:rPr lang="ko-KR" altLang="en-US" smtClean="0"/>
              <a:t>‘</a:t>
            </a:r>
            <a:r>
              <a:rPr lang="ko-KR" altLang="en-US"/>
              <a:t>상하수도</a:t>
            </a:r>
            <a:r>
              <a:rPr lang="ko-KR" altLang="en-US" smtClean="0"/>
              <a:t>’와 </a:t>
            </a:r>
            <a:r>
              <a:rPr lang="ko-KR" altLang="en-US"/>
              <a:t>‘수질’은 ‘상하수도</a:t>
            </a:r>
            <a:r>
              <a:rPr lang="en-US" altLang="ko-KR" dirty="0"/>
              <a:t>-</a:t>
            </a:r>
            <a:r>
              <a:rPr lang="ko-KR" altLang="en-US"/>
              <a:t>수질’로 </a:t>
            </a:r>
            <a:r>
              <a:rPr lang="ko-KR" altLang="en-US" smtClean="0"/>
              <a:t>통합</a:t>
            </a:r>
            <a:r>
              <a:rPr lang="en-US" altLang="ko-KR" dirty="0" smtClean="0"/>
              <a:t>,</a:t>
            </a:r>
            <a:r>
              <a:rPr lang="ko-KR" altLang="en-US" smtClean="0"/>
              <a:t> </a:t>
            </a:r>
            <a:r>
              <a:rPr lang="ko-KR" altLang="en-US"/>
              <a:t>‘자연환경’에서 환경영향평가를 </a:t>
            </a:r>
            <a:r>
              <a:rPr lang="ko-KR" altLang="en-US" smtClean="0"/>
              <a:t>구분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r>
              <a:rPr lang="en-US" altLang="ko-KR" dirty="0" smtClean="0"/>
              <a:t>‘</a:t>
            </a:r>
            <a:r>
              <a:rPr lang="ko-KR" altLang="en-US"/>
              <a:t>환경일반</a:t>
            </a:r>
            <a:r>
              <a:rPr lang="ko-KR" altLang="en-US" smtClean="0"/>
              <a:t>’</a:t>
            </a:r>
            <a:r>
              <a:rPr lang="en-US" altLang="ko-KR" dirty="0" smtClean="0"/>
              <a:t>:</a:t>
            </a:r>
            <a:r>
              <a:rPr lang="ko-KR" altLang="en-US" smtClean="0"/>
              <a:t> </a:t>
            </a:r>
            <a:r>
              <a:rPr lang="ko-KR" altLang="en-US"/>
              <a:t>‘화학물질’</a:t>
            </a:r>
            <a:r>
              <a:rPr lang="en-US" altLang="ko-KR" dirty="0"/>
              <a:t>, ‘</a:t>
            </a:r>
            <a:r>
              <a:rPr lang="ko-KR" altLang="en-US"/>
              <a:t>환경보건’</a:t>
            </a:r>
            <a:r>
              <a:rPr lang="en-US" altLang="ko-KR" dirty="0"/>
              <a:t>, ‘</a:t>
            </a:r>
            <a:r>
              <a:rPr lang="ko-KR" altLang="en-US"/>
              <a:t>환경산업</a:t>
            </a:r>
            <a:r>
              <a:rPr lang="en-US" altLang="ko-KR" dirty="0"/>
              <a:t>(</a:t>
            </a:r>
            <a:r>
              <a:rPr lang="ko-KR" altLang="en-US"/>
              <a:t>기술</a:t>
            </a:r>
            <a:r>
              <a:rPr lang="en-US" altLang="ko-KR" dirty="0"/>
              <a:t>, </a:t>
            </a:r>
            <a:r>
              <a:rPr lang="ko-KR" altLang="en-US"/>
              <a:t>경제</a:t>
            </a:r>
            <a:r>
              <a:rPr lang="en-US" altLang="ko-KR" dirty="0" smtClean="0"/>
              <a:t>)’, ‘</a:t>
            </a:r>
            <a:r>
              <a:rPr lang="ko-KR" altLang="en-US"/>
              <a:t>국제협력’ ‘기타</a:t>
            </a:r>
            <a:r>
              <a:rPr lang="ko-KR" altLang="en-US" smtClean="0"/>
              <a:t>’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endParaRPr kumimoji="1" lang="en-US" altLang="ko-KR" dirty="0" smtClean="0"/>
          </a:p>
          <a:p>
            <a:pPr lvl="1">
              <a:lnSpc>
                <a:spcPct val="130000"/>
              </a:lnSpc>
            </a:pPr>
            <a:r>
              <a:rPr kumimoji="1" lang="ko-KR" altLang="en-US" smtClean="0"/>
              <a:t>기능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환경오염물질 발생단계에 따라 정책기능 분류</a:t>
            </a:r>
            <a:endParaRPr kumimoji="1" lang="en-US" altLang="ko-KR" dirty="0" smtClean="0"/>
          </a:p>
          <a:p>
            <a:pPr lvl="2">
              <a:lnSpc>
                <a:spcPct val="130000"/>
              </a:lnSpc>
            </a:pPr>
            <a:r>
              <a:rPr lang="ko-KR" altLang="en-US"/>
              <a:t>억제</a:t>
            </a:r>
            <a:r>
              <a:rPr lang="en-US" altLang="ko-KR" dirty="0"/>
              <a:t>(Control</a:t>
            </a:r>
            <a:r>
              <a:rPr lang="en-US" altLang="ko-KR" dirty="0" smtClean="0"/>
              <a:t>): </a:t>
            </a:r>
            <a:r>
              <a:rPr lang="ko-KR" altLang="en-US"/>
              <a:t>배출원의 환경오염물질 배출을 억제하는 </a:t>
            </a:r>
            <a:r>
              <a:rPr lang="ko-KR" altLang="en-US" smtClean="0"/>
              <a:t>기능</a:t>
            </a:r>
            <a:r>
              <a:rPr lang="en-US" altLang="ko-KR" dirty="0" smtClean="0"/>
              <a:t> </a:t>
            </a:r>
          </a:p>
          <a:p>
            <a:pPr lvl="3">
              <a:lnSpc>
                <a:spcPct val="130000"/>
              </a:lnSpc>
            </a:pPr>
            <a:r>
              <a:rPr lang="ko-KR" altLang="en-US" smtClean="0"/>
              <a:t>환경규제</a:t>
            </a:r>
            <a:r>
              <a:rPr lang="en-US" altLang="ko-KR" dirty="0" smtClean="0"/>
              <a:t>/</a:t>
            </a:r>
            <a:r>
              <a:rPr lang="ko-KR" altLang="en-US" smtClean="0"/>
              <a:t>환경관련 부담금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/>
              <a:t>처리</a:t>
            </a:r>
            <a:r>
              <a:rPr lang="en-US" altLang="ko-KR" dirty="0"/>
              <a:t>(Treatment</a:t>
            </a:r>
            <a:r>
              <a:rPr lang="en-US" altLang="ko-KR" dirty="0" smtClean="0"/>
              <a:t>): </a:t>
            </a:r>
            <a:r>
              <a:rPr lang="ko-KR" altLang="en-US"/>
              <a:t>이미 배출된 오염물질의 영향을 저감하는 </a:t>
            </a:r>
            <a:r>
              <a:rPr lang="ko-KR" altLang="en-US" smtClean="0"/>
              <a:t>기능</a:t>
            </a:r>
            <a:r>
              <a:rPr lang="en-US" altLang="ko-KR" dirty="0" smtClean="0"/>
              <a:t> </a:t>
            </a:r>
          </a:p>
          <a:p>
            <a:pPr lvl="3">
              <a:lnSpc>
                <a:spcPct val="130000"/>
              </a:lnSpc>
            </a:pPr>
            <a:r>
              <a:rPr lang="ko-KR" altLang="en-US" smtClean="0"/>
              <a:t>오염물질 처리 </a:t>
            </a:r>
            <a:r>
              <a:rPr lang="ko-KR" altLang="en-US"/>
              <a:t>설비</a:t>
            </a:r>
            <a:r>
              <a:rPr lang="en-US" altLang="ko-KR" dirty="0"/>
              <a:t>(</a:t>
            </a:r>
            <a:r>
              <a:rPr lang="ko-KR" altLang="en-US"/>
              <a:t>환경기초시설</a:t>
            </a:r>
            <a:r>
              <a:rPr lang="en-US" altLang="ko-KR" dirty="0"/>
              <a:t>) </a:t>
            </a:r>
            <a:r>
              <a:rPr lang="ko-KR" altLang="en-US" smtClean="0"/>
              <a:t>및 시설</a:t>
            </a:r>
            <a:r>
              <a:rPr lang="en-US" altLang="ko-KR" dirty="0"/>
              <a:t>(</a:t>
            </a:r>
            <a:r>
              <a:rPr lang="ko-KR" altLang="en-US"/>
              <a:t>하수종말처리장</a:t>
            </a:r>
            <a:r>
              <a:rPr lang="en-US" altLang="ko-KR" dirty="0"/>
              <a:t>, </a:t>
            </a:r>
            <a:r>
              <a:rPr lang="ko-KR" altLang="en-US"/>
              <a:t>폐기물매립장</a:t>
            </a:r>
            <a:r>
              <a:rPr lang="en-US" altLang="ko-KR" dirty="0" smtClean="0"/>
              <a:t>)</a:t>
            </a:r>
            <a:r>
              <a:rPr lang="ko-KR" altLang="en-US" smtClean="0"/>
              <a:t> 설치</a:t>
            </a:r>
            <a:r>
              <a:rPr lang="en-US" altLang="ko-KR" dirty="0"/>
              <a:t>/</a:t>
            </a:r>
            <a:r>
              <a:rPr lang="ko-KR" altLang="en-US" smtClean="0"/>
              <a:t>환경오염 피해 보상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/>
              <a:t>대비</a:t>
            </a:r>
            <a:r>
              <a:rPr lang="en-US" altLang="ko-KR" dirty="0"/>
              <a:t>(Preparation</a:t>
            </a:r>
            <a:r>
              <a:rPr lang="en-US" altLang="ko-KR" dirty="0" smtClean="0"/>
              <a:t>): </a:t>
            </a:r>
            <a:r>
              <a:rPr lang="ko-KR" altLang="en-US" smtClean="0"/>
              <a:t>배출 </a:t>
            </a:r>
            <a:r>
              <a:rPr lang="ko-KR" altLang="en-US"/>
              <a:t>이전에 </a:t>
            </a:r>
            <a:r>
              <a:rPr lang="ko-KR" altLang="en-US" smtClean="0"/>
              <a:t>배출량 저감 조치 유도 혹은</a:t>
            </a:r>
            <a:r>
              <a:rPr lang="en-US" altLang="ko-KR" dirty="0" smtClean="0"/>
              <a:t> </a:t>
            </a:r>
            <a:r>
              <a:rPr lang="ko-KR" altLang="en-US" smtClean="0"/>
              <a:t>배출 정보 제공 </a:t>
            </a:r>
            <a:endParaRPr lang="en-US" altLang="ko-KR" dirty="0" smtClean="0"/>
          </a:p>
          <a:p>
            <a:pPr lvl="3">
              <a:lnSpc>
                <a:spcPct val="130000"/>
              </a:lnSpc>
            </a:pPr>
            <a:r>
              <a:rPr lang="ko-KR" altLang="en-US" smtClean="0"/>
              <a:t>환경영향평가</a:t>
            </a:r>
            <a:r>
              <a:rPr lang="en-US" altLang="ko-KR" dirty="0" smtClean="0"/>
              <a:t>/</a:t>
            </a:r>
            <a:r>
              <a:rPr lang="ko-KR" altLang="en-US" smtClean="0"/>
              <a:t>환경오염예보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/>
              <a:t>환경조성</a:t>
            </a:r>
            <a:r>
              <a:rPr lang="en-US" altLang="ko-KR" dirty="0"/>
              <a:t>(Support): </a:t>
            </a:r>
            <a:r>
              <a:rPr lang="ko-KR" altLang="en-US" smtClean="0"/>
              <a:t>여타 </a:t>
            </a:r>
            <a:r>
              <a:rPr lang="en-US" altLang="ko-KR" dirty="0" smtClean="0"/>
              <a:t>3</a:t>
            </a:r>
            <a:r>
              <a:rPr lang="ko-KR" altLang="en-US"/>
              <a:t>가지 기능이 원활하게 수행될 수 있는 </a:t>
            </a:r>
            <a:r>
              <a:rPr lang="ko-KR" altLang="en-US" smtClean="0"/>
              <a:t>여건 조성</a:t>
            </a:r>
            <a:endParaRPr kumimoji="1" lang="en-US" altLang="ko-KR" dirty="0"/>
          </a:p>
          <a:p>
            <a:pPr lvl="1">
              <a:lnSpc>
                <a:spcPct val="130000"/>
              </a:lnSpc>
            </a:pPr>
            <a:endParaRPr kumimoji="1"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712" y="365125"/>
            <a:ext cx="11546958" cy="1325563"/>
          </a:xfrm>
        </p:spPr>
        <p:txBody>
          <a:bodyPr/>
          <a:lstStyle/>
          <a:p>
            <a:r>
              <a:rPr kumimoji="1" lang="ko-KR" altLang="en-US" smtClean="0"/>
              <a:t>환경연구 분포</a:t>
            </a:r>
            <a:endParaRPr kumimoji="1"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876499"/>
              </p:ext>
            </p:extLst>
          </p:nvPr>
        </p:nvGraphicFramePr>
        <p:xfrm>
          <a:off x="838200" y="1825627"/>
          <a:ext cx="11006470" cy="450750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85674"/>
                <a:gridCol w="1464375"/>
                <a:gridCol w="1936426"/>
                <a:gridCol w="2029160"/>
                <a:gridCol w="2564323"/>
                <a:gridCol w="2126512"/>
              </a:tblGrid>
              <a:tr h="754175"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억제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smtClean="0"/>
                        <a:t>규제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smtClean="0"/>
                        <a:t> 조세</a:t>
                      </a:r>
                      <a:r>
                        <a:rPr lang="en-US" altLang="ko-KR" dirty="0" smtClean="0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예방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smtClean="0"/>
                        <a:t>예보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영향평가</a:t>
                      </a:r>
                      <a:r>
                        <a:rPr lang="en-US" altLang="ko-KR" dirty="0" smtClean="0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환경조성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smtClean="0"/>
                        <a:t>계획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smtClean="0"/>
                        <a:t>교육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법제도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처리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smtClean="0"/>
                        <a:t>시설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smtClean="0"/>
                        <a:t>복구</a:t>
                      </a:r>
                      <a:r>
                        <a:rPr lang="en-US" altLang="ko-KR" dirty="0" smtClean="0"/>
                        <a:t>)</a:t>
                      </a:r>
                      <a:endParaRPr lang="ko-KR" altLang="en-US"/>
                    </a:p>
                  </a:txBody>
                  <a:tcPr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상하수도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수질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12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폐기물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대기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smtClean="0"/>
                        <a:t>기후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39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11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8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자연환경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5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12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영향평가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8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349650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환경일반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화학물질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1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349650">
                <a:tc vMerge="1"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환경보건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3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349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환경산업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349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국제협력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14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4614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기타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 smtClean="0">
                          <a:effectLst/>
                        </a:rPr>
                        <a:t>30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u="none" strike="noStrike" dirty="0">
                          <a:effectLst/>
                        </a:rPr>
                        <a:t>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3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환경정책연구 방법론 분류기준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773260"/>
              </p:ext>
            </p:extLst>
          </p:nvPr>
        </p:nvGraphicFramePr>
        <p:xfrm>
          <a:off x="645694" y="1625290"/>
          <a:ext cx="10845801" cy="4731059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410378"/>
                <a:gridCol w="9435423"/>
              </a:tblGrid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명칭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내용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STATANAL*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통계적 분석 방식을 사용하여 변수간의 관계를 파악하거나 관심변수의 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값을 </a:t>
                      </a:r>
                      <a:r>
                        <a:rPr lang="ko-KR" altLang="en-US" sz="1400" b="0" u="none" strike="noStrike">
                          <a:effectLst/>
                        </a:rPr>
                        <a:t>추정하는 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방법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  <a:p>
                      <a:pPr algn="l" fontAlgn="b"/>
                      <a:r>
                        <a:rPr lang="en-US" altLang="ko-KR" sz="1400" b="0" u="none" strike="noStrike" dirty="0" smtClean="0">
                          <a:effectLst/>
                        </a:rPr>
                        <a:t>- 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결정요인분석</a:t>
                      </a:r>
                      <a:r>
                        <a:rPr lang="en-US" altLang="ko-KR" sz="1400" b="0" u="none" strike="noStrike" dirty="0" smtClean="0">
                          <a:effectLst/>
                        </a:rPr>
                        <a:t>, CVM, Conjoint, </a:t>
                      </a:r>
                      <a:r>
                        <a:rPr lang="ko-KR" altLang="en-US" sz="1400" b="0" u="none" strike="noStrike">
                          <a:effectLst/>
                        </a:rPr>
                        <a:t>메타연구 등 중간단계에서 계량경제학적 분석방식을 요하는 방법론 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포함</a:t>
                      </a:r>
                      <a:endParaRPr lang="en-US" altLang="ko-KR" sz="1400" b="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- 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클러스터 </a:t>
                      </a:r>
                      <a:r>
                        <a:rPr lang="ko-KR" altLang="en-US" sz="1400" b="0" u="none" strike="noStrike">
                          <a:effectLst/>
                        </a:rPr>
                        <a:t>분석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b="0" u="none" strike="noStrike">
                          <a:effectLst/>
                        </a:rPr>
                        <a:t>주성분 분석 등 전통적인 회귀식을 이용하지 않는 통계적 추론 방법론 포함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Modeling*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연역적 추론에 기반한 모형을 구축하고 이를 이용하여 관심 변수의 값을 구하는 방법 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400" b="0" u="none" strike="noStrike">
                          <a:effectLst/>
                        </a:rPr>
                        <a:t>일반균형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b="0" u="none" strike="noStrike">
                          <a:effectLst/>
                        </a:rPr>
                        <a:t>산업연관분석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SystemAnal*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사전적 모형 없이 직관적인 인과관계 네트워크 시스템 모형을 구축하여 분석하는 방법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Scenario*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파라미터 값이 상이한 시나리오를 구축하고 관심 변수의 값을 시나리오에 따라 구하는 방법 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경제성</a:t>
                      </a:r>
                      <a:r>
                        <a:rPr lang="en-US" altLang="ko-KR" sz="1400" b="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1400" b="0" u="none" strike="noStrike">
                          <a:effectLst/>
                        </a:rPr>
                        <a:t>수익성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..)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SampleStats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특정한 방법론 없이 기초자료로부터 표본통계량을 조합하여 논거를 찾아내는 방식의 연구를 의미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기초통계량으로부터 관심대상 현상을 대표하는 지표를 도출하는 방식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b="0" u="none" strike="noStrike" dirty="0">
                          <a:effectLst/>
                        </a:rPr>
                        <a:t>DB</a:t>
                      </a:r>
                      <a:r>
                        <a:rPr lang="ko-KR" altLang="en-US" sz="1400" b="0" u="none" strike="noStrike">
                          <a:effectLst/>
                        </a:rPr>
                        <a:t>구축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주제와 관련된 선행연구 및 사례에 관련된 문헌을 종합하여 정리하고 시사점을 도출하는 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방법</a:t>
                      </a:r>
                      <a:endParaRPr lang="en-US" altLang="ko-KR" sz="1400" b="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-</a:t>
                      </a:r>
                      <a:r>
                        <a:rPr lang="ko-KR" alt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 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정량적 </a:t>
                      </a:r>
                      <a:r>
                        <a:rPr lang="ko-KR" altLang="en-US" sz="1400" b="0" u="none" strike="noStrike">
                          <a:effectLst/>
                        </a:rPr>
                        <a:t>연구 중 결과물을 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도출하지 </a:t>
                      </a:r>
                      <a:r>
                        <a:rPr lang="ko-KR" altLang="en-US" sz="1400" b="0" u="none" strike="noStrike">
                          <a:effectLst/>
                        </a:rPr>
                        <a:t>않고 방법론을 정리한 연구도 문헌연구로 간주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Survey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설문조사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400" b="0" u="none" strike="noStrike">
                          <a:effectLst/>
                        </a:rPr>
                        <a:t>추가적인 분석 없이 설문조사 결과만 제시한 경우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SpecialCouncil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전문가들로 구성된 패널의 의견을 종합하는 방법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Record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행사기록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Case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>
                          <a:effectLst/>
                        </a:rPr>
                        <a:t>문헌조사 이외의 방법을 사용하여 사례를 조사하는 방법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인터뷰</a:t>
                      </a:r>
                      <a:r>
                        <a:rPr lang="en-US" altLang="ko-KR" sz="1400" b="0" u="none" strike="noStrike" dirty="0" smtClean="0">
                          <a:effectLst/>
                        </a:rPr>
                        <a:t>,</a:t>
                      </a:r>
                      <a:r>
                        <a:rPr lang="en-US" altLang="ko-KR" sz="1400" b="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0" u="none" strike="noStrike" smtClean="0">
                          <a:effectLst/>
                        </a:rPr>
                        <a:t>실측 </a:t>
                      </a:r>
                      <a:r>
                        <a:rPr lang="ko-KR" altLang="en-US" sz="1400" b="0" u="none" strike="noStrike">
                          <a:effectLst/>
                        </a:rPr>
                        <a:t>등을 포함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0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문헌조사가 방법론의 압도적 비중 차지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smtClean="0"/>
              <a:t>문헌연구 비중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32.6%</a:t>
            </a:r>
          </a:p>
          <a:p>
            <a:pPr>
              <a:lnSpc>
                <a:spcPct val="120000"/>
              </a:lnSpc>
            </a:pPr>
            <a:r>
              <a:rPr kumimoji="1" lang="ko-KR" altLang="en-US" smtClean="0"/>
              <a:t>통계분석 비중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17.7%</a:t>
            </a:r>
          </a:p>
          <a:p>
            <a:pPr>
              <a:lnSpc>
                <a:spcPct val="120000"/>
              </a:lnSpc>
            </a:pPr>
            <a:r>
              <a:rPr kumimoji="1" lang="en-US" altLang="ko-KR" dirty="0" smtClean="0"/>
              <a:t>Machine Learning </a:t>
            </a:r>
            <a:r>
              <a:rPr kumimoji="1" lang="ko-KR" altLang="en-US" smtClean="0"/>
              <a:t>과 유사한 </a:t>
            </a:r>
            <a:r>
              <a:rPr kumimoji="1" lang="en-US" altLang="ko-KR" dirty="0" smtClean="0"/>
              <a:t>‘</a:t>
            </a:r>
            <a:r>
              <a:rPr kumimoji="1" lang="ko-KR" altLang="en-US" smtClean="0"/>
              <a:t>정량적</a:t>
            </a:r>
            <a:r>
              <a:rPr kumimoji="1" lang="en-US" altLang="ko-KR" dirty="0" smtClean="0"/>
              <a:t>’</a:t>
            </a:r>
            <a:r>
              <a:rPr kumimoji="1" lang="ko-KR" altLang="en-US" smtClean="0"/>
              <a:t> 연구는 </a:t>
            </a:r>
            <a:r>
              <a:rPr kumimoji="1" lang="en-US" altLang="ko-KR" dirty="0" smtClean="0"/>
              <a:t>36.4% 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mtClean="0"/>
              <a:t>통계분석</a:t>
            </a:r>
            <a:r>
              <a:rPr kumimoji="1" lang="en-US" altLang="ko-KR" dirty="0" smtClean="0"/>
              <a:t> (17.7%)</a:t>
            </a:r>
            <a:r>
              <a:rPr kumimoji="1" lang="ko-KR" altLang="en-US" smtClean="0"/>
              <a:t> 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smtClean="0"/>
              <a:t>모델링</a:t>
            </a:r>
            <a:r>
              <a:rPr kumimoji="1" lang="en-US" altLang="ko-KR" dirty="0" smtClean="0"/>
              <a:t> (10.1%) 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smtClean="0"/>
              <a:t>시나리오 분석</a:t>
            </a:r>
            <a:r>
              <a:rPr kumimoji="1" lang="en-US" altLang="ko-KR" dirty="0" smtClean="0"/>
              <a:t> (3.5%)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mtClean="0"/>
              <a:t>측정법</a:t>
            </a:r>
            <a:r>
              <a:rPr kumimoji="1" lang="en-US" altLang="ko-KR" dirty="0" smtClean="0"/>
              <a:t>(Measure 1.0%) 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smtClean="0"/>
              <a:t>시스템 분석</a:t>
            </a:r>
            <a:r>
              <a:rPr kumimoji="1" lang="en-US" altLang="ko-KR" dirty="0" smtClean="0"/>
              <a:t> (1.0%)</a:t>
            </a:r>
            <a:endParaRPr kumimoji="1"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7" name="차트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141404"/>
              </p:ext>
            </p:extLst>
          </p:nvPr>
        </p:nvGraphicFramePr>
        <p:xfrm>
          <a:off x="6172200" y="1870075"/>
          <a:ext cx="4580466" cy="4315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텍스트 상자 4"/>
          <p:cNvSpPr txBox="1"/>
          <p:nvPr/>
        </p:nvSpPr>
        <p:spPr>
          <a:xfrm>
            <a:off x="7628709" y="1445623"/>
            <a:ext cx="14205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방법론 분포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4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kumimoji="1" lang="ko-KR" altLang="en-US" smtClean="0"/>
              <a:t>폐기물부문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억제기능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정량연구 비중 높음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0241" y="1402080"/>
            <a:ext cx="11525693" cy="1596301"/>
          </a:xfrm>
        </p:spPr>
        <p:txBody>
          <a:bodyPr>
            <a:normAutofit fontScale="62500" lnSpcReduction="20000"/>
          </a:bodyPr>
          <a:lstStyle/>
          <a:p>
            <a:r>
              <a:rPr kumimoji="1" lang="ko-KR" altLang="en-US" smtClean="0"/>
              <a:t>부문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폐기물</a:t>
            </a:r>
            <a:r>
              <a:rPr kumimoji="1" lang="en-US" altLang="ko-KR" dirty="0" smtClean="0"/>
              <a:t>(62.5%),</a:t>
            </a:r>
            <a:r>
              <a:rPr kumimoji="1" lang="ko-KR" altLang="en-US" smtClean="0"/>
              <a:t> 기후대기</a:t>
            </a:r>
            <a:r>
              <a:rPr kumimoji="1" lang="en-US" altLang="ko-KR" dirty="0" smtClean="0"/>
              <a:t>(43.4.1%),</a:t>
            </a:r>
            <a:r>
              <a:rPr kumimoji="1" lang="ko-KR" altLang="en-US" smtClean="0"/>
              <a:t> 환경산업</a:t>
            </a:r>
            <a:r>
              <a:rPr kumimoji="1" lang="en-US" altLang="ko-KR" dirty="0" smtClean="0"/>
              <a:t>(42.9.%).</a:t>
            </a:r>
            <a:r>
              <a:rPr kumimoji="1" lang="ko-KR" altLang="en-US" smtClean="0"/>
              <a:t>상하수도수질</a:t>
            </a:r>
            <a:r>
              <a:rPr kumimoji="1" lang="en-US" altLang="ko-KR" dirty="0" smtClean="0"/>
              <a:t>(42.0%)</a:t>
            </a:r>
            <a:r>
              <a:rPr kumimoji="1" lang="ko-KR" altLang="en-US" smtClean="0"/>
              <a:t>  정량연구 비중 </a:t>
            </a:r>
            <a:r>
              <a:rPr kumimoji="1" lang="en-US" altLang="ko-KR" dirty="0" smtClean="0"/>
              <a:t>40%</a:t>
            </a:r>
            <a:r>
              <a:rPr kumimoji="1" lang="ko-KR" altLang="en-US" smtClean="0"/>
              <a:t> 이상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 전체 연구 건수가 </a:t>
            </a:r>
            <a:r>
              <a:rPr kumimoji="1" lang="en-US" altLang="ko-KR" dirty="0" smtClean="0"/>
              <a:t>5</a:t>
            </a:r>
            <a:r>
              <a:rPr kumimoji="1" lang="ko-KR" altLang="en-US" smtClean="0"/>
              <a:t>건 이하인 부문은 제외</a:t>
            </a:r>
            <a:endParaRPr kumimoji="1" lang="en-US" altLang="ko-KR" dirty="0" smtClean="0"/>
          </a:p>
          <a:p>
            <a:r>
              <a:rPr kumimoji="1" lang="ko-KR" altLang="en-US" smtClean="0"/>
              <a:t>기능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사전적 억제 </a:t>
            </a:r>
            <a:r>
              <a:rPr kumimoji="1" lang="en-US" altLang="ko-KR" dirty="0" smtClean="0"/>
              <a:t>(44.7%),</a:t>
            </a:r>
            <a:r>
              <a:rPr kumimoji="1" lang="ko-KR" altLang="en-US" smtClean="0"/>
              <a:t> 사후적 처리</a:t>
            </a:r>
            <a:r>
              <a:rPr kumimoji="1" lang="en-US" altLang="ko-KR" dirty="0" smtClean="0"/>
              <a:t>(38.5%)</a:t>
            </a:r>
            <a:r>
              <a:rPr kumimoji="1" lang="ko-KR" altLang="en-US" smtClean="0"/>
              <a:t>의  정량연구 비중이 높음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지원</a:t>
            </a:r>
            <a:r>
              <a:rPr kumimoji="1" lang="en-US" altLang="ko-KR" dirty="0" smtClean="0"/>
              <a:t>(27.3%)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제도 관련 연구의 비중이 높아서 문헌연구의 비중이 높음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예방</a:t>
            </a:r>
            <a:r>
              <a:rPr kumimoji="1" lang="en-US" altLang="ko-KR" dirty="0" smtClean="0"/>
              <a:t>(19.2%)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‘</a:t>
            </a:r>
            <a:r>
              <a:rPr kumimoji="1" lang="ko-KR" altLang="en-US" smtClean="0"/>
              <a:t>환경영향평가</a:t>
            </a:r>
            <a:r>
              <a:rPr kumimoji="1" lang="en-US" altLang="ko-KR" dirty="0" smtClean="0"/>
              <a:t>’</a:t>
            </a:r>
            <a:r>
              <a:rPr kumimoji="1" lang="ko-KR" altLang="en-US" smtClean="0"/>
              <a:t> 관련 연구의 비중이 높은데 환경영향평가 관련 연구는 문헌 연구 비중이 높음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2955850" y="3042719"/>
            <a:ext cx="5890437" cy="402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smtClean="0"/>
              <a:t>부문별</a:t>
            </a:r>
            <a:r>
              <a:rPr kumimoji="1" lang="en-US" altLang="ko-KR" sz="2000" b="1" dirty="0" smtClean="0"/>
              <a:t>,</a:t>
            </a:r>
            <a:r>
              <a:rPr kumimoji="1" lang="ko-KR" altLang="en-US" sz="2000" b="1" smtClean="0"/>
              <a:t> 기능별 정량적 연구 비중 </a:t>
            </a:r>
            <a:endParaRPr kumimoji="1" lang="ko-KR" altLang="en-US" sz="2000" b="1"/>
          </a:p>
        </p:txBody>
      </p:sp>
      <p:graphicFrame>
        <p:nvGraphicFramePr>
          <p:cNvPr id="11" name="차트 10"/>
          <p:cNvGraphicFramePr>
            <a:graphicFrameLocks/>
          </p:cNvGraphicFramePr>
          <p:nvPr>
            <p:extLst/>
          </p:nvPr>
        </p:nvGraphicFramePr>
        <p:xfrm>
          <a:off x="669850" y="3613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/>
          </p:nvPr>
        </p:nvGraphicFramePr>
        <p:xfrm>
          <a:off x="6096000" y="3613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639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15158"/>
            <a:ext cx="5181600" cy="3200847"/>
          </a:xfr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514292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부문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기능 별 정량연구 비중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870"/>
            <a:ext cx="5181600" cy="3200847"/>
          </a:xfrm>
        </p:spPr>
      </p:pic>
      <p:sp>
        <p:nvSpPr>
          <p:cNvPr id="14" name="텍스트 상자 13"/>
          <p:cNvSpPr txBox="1"/>
          <p:nvPr/>
        </p:nvSpPr>
        <p:spPr>
          <a:xfrm>
            <a:off x="1084521" y="1723318"/>
            <a:ext cx="4486939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smtClean="0"/>
              <a:t>부문</a:t>
            </a:r>
            <a:r>
              <a:rPr kumimoji="1" lang="en-US" altLang="ko-KR" sz="2000" b="1" dirty="0" smtClean="0"/>
              <a:t>-</a:t>
            </a:r>
            <a:r>
              <a:rPr kumimoji="1" lang="ko-KR" altLang="en-US" sz="2000" b="1" smtClean="0"/>
              <a:t> 기능별 정량 연구 건수 </a:t>
            </a:r>
            <a:endParaRPr kumimoji="1" lang="ko-KR" altLang="en-US" sz="2000" b="1"/>
          </a:p>
        </p:txBody>
      </p:sp>
      <p:sp>
        <p:nvSpPr>
          <p:cNvPr id="15" name="텍스트 상자 14"/>
          <p:cNvSpPr txBox="1"/>
          <p:nvPr/>
        </p:nvSpPr>
        <p:spPr>
          <a:xfrm>
            <a:off x="6634717" y="1780528"/>
            <a:ext cx="4338084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smtClean="0"/>
              <a:t>부문</a:t>
            </a:r>
            <a:r>
              <a:rPr kumimoji="1" lang="en-US" altLang="ko-KR" sz="2000" b="1" dirty="0" smtClean="0"/>
              <a:t>-</a:t>
            </a:r>
            <a:r>
              <a:rPr kumimoji="1" lang="ko-KR" altLang="en-US" sz="2000" b="1" smtClean="0"/>
              <a:t>기능별 정량 연구 비중 </a:t>
            </a:r>
            <a:endParaRPr kumimoji="1"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445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/>
              <a:t> 연구 일반</a:t>
            </a:r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정량연구는 예측 목적으로 주로 수행</a:t>
            </a:r>
            <a:endParaRPr kumimoji="1"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19144"/>
          </a:xfrm>
        </p:spPr>
        <p:txBody>
          <a:bodyPr>
            <a:normAutofit/>
          </a:bodyPr>
          <a:lstStyle/>
          <a:p>
            <a:r>
              <a:rPr kumimoji="1" lang="ko-KR" altLang="en-US" smtClean="0"/>
              <a:t>정량연구 방법론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선형회귀</a:t>
            </a:r>
            <a:r>
              <a:rPr kumimoji="1" lang="en-US" altLang="ko-KR" dirty="0" smtClean="0"/>
              <a:t>(35.7%),</a:t>
            </a:r>
            <a:r>
              <a:rPr kumimoji="1" lang="ko-KR" altLang="en-US" smtClean="0"/>
              <a:t> 부문별 모형</a:t>
            </a:r>
            <a:r>
              <a:rPr kumimoji="1" lang="en-US" altLang="ko-KR" dirty="0" smtClean="0"/>
              <a:t>(18.6%),</a:t>
            </a:r>
            <a:r>
              <a:rPr kumimoji="1" lang="ko-KR" altLang="en-US" smtClean="0"/>
              <a:t> 시나리오 분석 </a:t>
            </a:r>
            <a:r>
              <a:rPr kumimoji="1" lang="en-US" altLang="ko-KR" dirty="0" smtClean="0"/>
              <a:t>(11.4%)</a:t>
            </a:r>
            <a:r>
              <a:rPr kumimoji="1" lang="ko-KR" altLang="en-US" smtClean="0"/>
              <a:t> 활용 활발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r>
              <a:rPr kumimoji="1" lang="ko-KR" altLang="en-US" smtClean="0"/>
              <a:t>정량연구 목적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예측 </a:t>
            </a:r>
            <a:r>
              <a:rPr kumimoji="1" lang="en-US" altLang="ko-KR" dirty="0" smtClean="0"/>
              <a:t>(41.4%)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&gt;</a:t>
            </a:r>
            <a:r>
              <a:rPr kumimoji="1" lang="ko-KR" altLang="en-US" smtClean="0"/>
              <a:t> 인과</a:t>
            </a:r>
            <a:r>
              <a:rPr kumimoji="1" lang="en-US" altLang="ko-KR" dirty="0" smtClean="0"/>
              <a:t>(27.1%)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&gt;</a:t>
            </a:r>
            <a:r>
              <a:rPr kumimoji="1" lang="ko-KR" altLang="en-US" smtClean="0"/>
              <a:t> 영향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반응</a:t>
            </a:r>
            <a:r>
              <a:rPr kumimoji="1" lang="en-US" altLang="ko-KR" dirty="0" smtClean="0"/>
              <a:t>(22.9%)</a:t>
            </a:r>
            <a:r>
              <a:rPr kumimoji="1" lang="ko-KR" altLang="en-US" smtClean="0"/>
              <a:t> 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예측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관심변수의 미래 값 추정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인과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특정 변인이 관심변수에 미치는 영향의 존재 여부</a:t>
            </a:r>
            <a:r>
              <a:rPr kumimoji="1" lang="en-US" altLang="ko-KR" dirty="0" smtClean="0"/>
              <a:t>/</a:t>
            </a:r>
            <a:r>
              <a:rPr kumimoji="1" lang="ko-KR" altLang="en-US" smtClean="0"/>
              <a:t>방향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양적인 반응에는 관심이 없는 경우</a:t>
            </a:r>
            <a:endParaRPr kumimoji="1" lang="en-US" altLang="ko-KR" dirty="0"/>
          </a:p>
          <a:p>
            <a:pPr lvl="1"/>
            <a:r>
              <a:rPr kumimoji="1" lang="ko-KR" altLang="en-US" smtClean="0"/>
              <a:t>영향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반응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변인의 변화에 따른 관심변수의 양적인 변화량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인과관계로 인한 관심변수의 양적 변화에 관심이 있는 경우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839787" y="730187"/>
            <a:ext cx="5157787" cy="823912"/>
          </a:xfrm>
        </p:spPr>
        <p:txBody>
          <a:bodyPr/>
          <a:lstStyle/>
          <a:p>
            <a:r>
              <a:rPr kumimoji="1" lang="ko-KR" altLang="en-US" smtClean="0"/>
              <a:t>정량적 연구 방법론 분포</a:t>
            </a:r>
            <a:endParaRPr kumimoji="1"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>
          <a:xfrm>
            <a:off x="6170612" y="730187"/>
            <a:ext cx="5183188" cy="823912"/>
          </a:xfrm>
        </p:spPr>
        <p:txBody>
          <a:bodyPr/>
          <a:lstStyle/>
          <a:p>
            <a:r>
              <a:rPr kumimoji="1" lang="ko-KR" altLang="en-US" smtClean="0"/>
              <a:t>정량적 연구 목적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sz="half" idx="2"/>
          </p:nvPr>
        </p:nvGraphicFramePr>
        <p:xfrm>
          <a:off x="839788" y="1755775"/>
          <a:ext cx="5157787" cy="4433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내용 개체 틀 10"/>
          <p:cNvGraphicFramePr>
            <a:graphicFrameLocks noGrp="1"/>
          </p:cNvGraphicFramePr>
          <p:nvPr>
            <p:ph sz="quarter" idx="4"/>
          </p:nvPr>
        </p:nvGraphicFramePr>
        <p:xfrm>
          <a:off x="6172200" y="1755775"/>
          <a:ext cx="5183188" cy="4433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725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5432" cy="1325563"/>
          </a:xfrm>
        </p:spPr>
        <p:txBody>
          <a:bodyPr>
            <a:normAutofit/>
          </a:bodyPr>
          <a:lstStyle/>
          <a:p>
            <a:r>
              <a:rPr kumimoji="1" lang="ko-KR" altLang="en-US" smtClean="0"/>
              <a:t>예측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영항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반응 추정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비통계적 접근 빈번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half" idx="1"/>
          </p:nvPr>
        </p:nvSpPr>
        <p:spPr>
          <a:xfrm>
            <a:off x="451104" y="1825624"/>
            <a:ext cx="5568696" cy="463613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smtClean="0"/>
              <a:t>인과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상관관계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회귀분석</a:t>
            </a:r>
            <a:r>
              <a:rPr kumimoji="1" lang="en-US" altLang="ko-KR" dirty="0" smtClean="0"/>
              <a:t>/</a:t>
            </a:r>
            <a:r>
              <a:rPr kumimoji="1" lang="ko-KR" altLang="en-US" smtClean="0"/>
              <a:t>군집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분산 분석</a:t>
            </a:r>
            <a:endParaRPr kumimoji="1" lang="en-US" altLang="ko-KR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mtClean="0"/>
              <a:t>인과분석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73.7%</a:t>
            </a:r>
            <a:r>
              <a:rPr kumimoji="1" lang="ko-KR" altLang="en-US" smtClean="0"/>
              <a:t> 회귀분석</a:t>
            </a:r>
            <a:endParaRPr kumimoji="1" lang="en-US" altLang="ko-KR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mtClean="0"/>
              <a:t>상관관계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80%</a:t>
            </a:r>
            <a:r>
              <a:rPr kumimoji="1" lang="ko-KR" altLang="en-US" smtClean="0"/>
              <a:t> 군집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분산 분석</a:t>
            </a:r>
            <a:endParaRPr kumimoji="1" lang="en-US" altLang="ko-KR" dirty="0" smtClean="0"/>
          </a:p>
          <a:p>
            <a:pPr lvl="2">
              <a:lnSpc>
                <a:spcPct val="120000"/>
              </a:lnSpc>
            </a:pPr>
            <a:endParaRPr kumimoji="1" lang="en-US" altLang="ko-KR" dirty="0" smtClean="0"/>
          </a:p>
          <a:p>
            <a:pPr>
              <a:lnSpc>
                <a:spcPct val="120000"/>
              </a:lnSpc>
            </a:pPr>
            <a:r>
              <a:rPr kumimoji="1" lang="ko-KR" altLang="en-US" smtClean="0"/>
              <a:t>예측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영향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반응 추정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비 통계 방법론 비중 높음</a:t>
            </a:r>
            <a:endParaRPr kumimoji="1" lang="en-US" altLang="ko-KR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mtClean="0"/>
              <a:t>예측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부문별 모형</a:t>
            </a:r>
            <a:r>
              <a:rPr kumimoji="1" lang="en-US" altLang="ko-KR" dirty="0" smtClean="0"/>
              <a:t>(20.7%),</a:t>
            </a:r>
            <a:r>
              <a:rPr kumimoji="1" lang="ko-KR" altLang="en-US" smtClean="0"/>
              <a:t> 시나리오</a:t>
            </a:r>
            <a:r>
              <a:rPr kumimoji="1" lang="en-US" altLang="ko-KR" dirty="0" smtClean="0"/>
              <a:t>(20.7%)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mtClean="0"/>
              <a:t>영향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반응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부문별 모형</a:t>
            </a:r>
            <a:r>
              <a:rPr kumimoji="1" lang="en-US" altLang="ko-KR" dirty="0" smtClean="0"/>
              <a:t>(25.0%),</a:t>
            </a:r>
            <a:r>
              <a:rPr kumimoji="1" lang="ko-KR" altLang="en-US" smtClean="0"/>
              <a:t> 일반균형분석 </a:t>
            </a:r>
            <a:r>
              <a:rPr kumimoji="1" lang="en-US" altLang="ko-KR" dirty="0" smtClean="0"/>
              <a:t>(12.5%),</a:t>
            </a:r>
            <a:r>
              <a:rPr kumimoji="1" lang="ko-KR" altLang="en-US" smtClean="0"/>
              <a:t> 시나리오 분석 </a:t>
            </a:r>
            <a:r>
              <a:rPr kumimoji="1" lang="en-US" altLang="ko-KR" dirty="0" smtClean="0"/>
              <a:t>(12.5%)</a:t>
            </a:r>
          </a:p>
          <a:p>
            <a:pPr lvl="2">
              <a:lnSpc>
                <a:spcPct val="120000"/>
              </a:lnSpc>
            </a:pPr>
            <a:endParaRPr kumimoji="1" lang="en-US" altLang="ko-KR" dirty="0" smtClean="0"/>
          </a:p>
          <a:p>
            <a:pPr>
              <a:lnSpc>
                <a:spcPct val="120000"/>
              </a:lnSpc>
            </a:pPr>
            <a:r>
              <a:rPr kumimoji="1" lang="ko-KR" altLang="en-US"/>
              <a:t>비통계적 방법론</a:t>
            </a:r>
            <a:r>
              <a:rPr kumimoji="1" lang="en-US" altLang="ko-KR" dirty="0"/>
              <a:t>:  </a:t>
            </a:r>
            <a:r>
              <a:rPr kumimoji="1" lang="ko-KR" altLang="en-US"/>
              <a:t>변인에 대한 선험적 지식 부족</a:t>
            </a:r>
            <a:r>
              <a:rPr kumimoji="1" lang="en-US" altLang="ko-KR" dirty="0"/>
              <a:t>/</a:t>
            </a:r>
            <a:r>
              <a:rPr kumimoji="1" lang="ko-KR" altLang="en-US"/>
              <a:t>변인</a:t>
            </a:r>
            <a:r>
              <a:rPr kumimoji="1" lang="en-US" altLang="ko-KR" dirty="0"/>
              <a:t>-</a:t>
            </a:r>
            <a:r>
              <a:rPr kumimoji="1" lang="ko-KR" altLang="en-US"/>
              <a:t>관심변수 간 통계적 추정 </a:t>
            </a:r>
            <a:r>
              <a:rPr kumimoji="1" lang="ko-KR" altLang="en-US" smtClean="0"/>
              <a:t>어려움 </a:t>
            </a:r>
            <a:r>
              <a:rPr kumimoji="1" lang="ko-KR" altLang="en-US"/>
              <a:t>대응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관심변수</a:t>
            </a:r>
            <a:r>
              <a:rPr kumimoji="1" lang="en-US" altLang="ko-KR" dirty="0"/>
              <a:t>-</a:t>
            </a:r>
            <a:r>
              <a:rPr kumimoji="1" lang="ko-KR" altLang="en-US"/>
              <a:t>변인 관계가 선험적으로 알려져 있지 않은 경우</a:t>
            </a:r>
            <a:r>
              <a:rPr kumimoji="1" lang="en-US" altLang="ko-KR" dirty="0"/>
              <a:t>: </a:t>
            </a:r>
            <a:r>
              <a:rPr kumimoji="1" lang="ko-KR" altLang="en-US"/>
              <a:t>시스템 분석</a:t>
            </a:r>
            <a:r>
              <a:rPr kumimoji="1" lang="en-US" altLang="ko-KR" dirty="0"/>
              <a:t>, </a:t>
            </a:r>
            <a:r>
              <a:rPr kumimoji="1" lang="ko-KR" altLang="en-US"/>
              <a:t>시나리오</a:t>
            </a:r>
            <a:r>
              <a:rPr kumimoji="1" lang="en-US" altLang="ko-KR" dirty="0"/>
              <a:t>, </a:t>
            </a:r>
            <a:r>
              <a:rPr kumimoji="1" lang="ko-KR" altLang="en-US"/>
              <a:t>메타분석</a:t>
            </a:r>
            <a:r>
              <a:rPr kumimoji="1" lang="en-US" altLang="ko-KR" dirty="0"/>
              <a:t>, </a:t>
            </a:r>
            <a:r>
              <a:rPr kumimoji="1" lang="ko-KR" altLang="en-US"/>
              <a:t>직관</a:t>
            </a:r>
          </a:p>
          <a:p>
            <a:pPr lvl="1">
              <a:lnSpc>
                <a:spcPct val="120000"/>
              </a:lnSpc>
            </a:pPr>
            <a:r>
              <a:rPr kumimoji="1" lang="ko-KR" altLang="en-US"/>
              <a:t>관심변수</a:t>
            </a:r>
            <a:r>
              <a:rPr kumimoji="1" lang="en-US" altLang="ko-KR" dirty="0"/>
              <a:t>-</a:t>
            </a:r>
            <a:r>
              <a:rPr kumimoji="1" lang="ko-KR" altLang="en-US"/>
              <a:t>변인 관계가 통계적 추정이 어려운 경우</a:t>
            </a:r>
            <a:r>
              <a:rPr kumimoji="1" lang="en-US" altLang="ko-KR" dirty="0"/>
              <a:t>: </a:t>
            </a:r>
            <a:r>
              <a:rPr kumimoji="1" lang="ko-KR" altLang="en-US" smtClean="0"/>
              <a:t>부문별 모형</a:t>
            </a:r>
            <a:r>
              <a:rPr kumimoji="1" lang="en-US" altLang="ko-KR" dirty="0"/>
              <a:t>, </a:t>
            </a:r>
            <a:r>
              <a:rPr kumimoji="1" lang="en-US" altLang="ko-KR" dirty="0" smtClean="0"/>
              <a:t>CGE</a:t>
            </a:r>
            <a:endParaRPr kumimoji="1" lang="en-US" altLang="ko-KR" dirty="0"/>
          </a:p>
        </p:txBody>
      </p:sp>
      <p:pic>
        <p:nvPicPr>
          <p:cNvPr id="12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28654"/>
            <a:ext cx="5181600" cy="4145280"/>
          </a:xfrm>
        </p:spPr>
      </p:pic>
    </p:spTree>
    <p:extLst>
      <p:ext uri="{BB962C8B-B14F-4D97-AF65-F5344CB8AC3E}">
        <p14:creationId xmlns:p14="http://schemas.microsoft.com/office/powerpoint/2010/main" val="69815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9872" y="365125"/>
            <a:ext cx="11167872" cy="1325563"/>
          </a:xfrm>
        </p:spPr>
        <p:txBody>
          <a:bodyPr>
            <a:normAutofit/>
          </a:bodyPr>
          <a:lstStyle/>
          <a:p>
            <a:r>
              <a:rPr kumimoji="1" lang="ko-KR" altLang="en-US" sz="4000" smtClean="0"/>
              <a:t>빅데이터 분석기법</a:t>
            </a:r>
            <a:r>
              <a:rPr kumimoji="1" lang="en-US" altLang="ko-KR" sz="4000" dirty="0" smtClean="0"/>
              <a:t>:</a:t>
            </a:r>
            <a:r>
              <a:rPr kumimoji="1" lang="ko-KR" altLang="en-US" sz="4000" smtClean="0"/>
              <a:t> 경험적 변인선정</a:t>
            </a:r>
            <a:r>
              <a:rPr kumimoji="1" lang="en-US" altLang="ko-KR" sz="4000" dirty="0" smtClean="0"/>
              <a:t>/</a:t>
            </a:r>
            <a:r>
              <a:rPr kumimoji="1" lang="ko-KR" altLang="en-US" sz="4000" smtClean="0"/>
              <a:t>관계 파악</a:t>
            </a:r>
            <a:endParaRPr kumimoji="1" lang="ko-KR" altLang="en-US" sz="4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1024616" cy="4636136"/>
          </a:xfrm>
        </p:spPr>
        <p:txBody>
          <a:bodyPr>
            <a:normAutofit fontScale="85000" lnSpcReduction="20000"/>
          </a:bodyPr>
          <a:lstStyle/>
          <a:p>
            <a:r>
              <a:rPr kumimoji="1" lang="ko-KR" altLang="en-US" smtClean="0"/>
              <a:t>빅데이터 분석기법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기계학습</a:t>
            </a:r>
            <a:r>
              <a:rPr kumimoji="1" lang="en-US" altLang="ko-KR" dirty="0" smtClean="0"/>
              <a:t>(Machine Learning)</a:t>
            </a:r>
          </a:p>
          <a:p>
            <a:pPr lvl="1"/>
            <a:r>
              <a:rPr kumimoji="1" lang="ko-KR" altLang="en-US" smtClean="0"/>
              <a:t>지도학습</a:t>
            </a:r>
            <a:r>
              <a:rPr kumimoji="1" lang="en-US" altLang="ko-KR" dirty="0" smtClean="0"/>
              <a:t>(Supervised Learning) : </a:t>
            </a:r>
            <a:r>
              <a:rPr kumimoji="1" lang="ko-KR" altLang="en-US" smtClean="0"/>
              <a:t>관심의 대상이 되는 종속변수를 다양한 변인을 활용하여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smtClean="0"/>
              <a:t>예측하는 알고리듬을 개발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표본을 학습자료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평가자료로 분할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 학습자료로 관계파악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평가자료의 예측오차로 학습성과 평가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변인의 선정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정규화</a:t>
            </a:r>
            <a:r>
              <a:rPr kumimoji="1" lang="en-US" altLang="ko-KR" dirty="0" smtClean="0"/>
              <a:t>):</a:t>
            </a:r>
            <a:r>
              <a:rPr kumimoji="1" lang="ko-KR" altLang="en-US" smtClean="0"/>
              <a:t> 예측 오차를 최소화하는 변인의 조합을 선정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관심변수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변인 관계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학습</a:t>
            </a:r>
            <a:r>
              <a:rPr kumimoji="1" lang="en-US" altLang="ko-KR" dirty="0" smtClean="0"/>
              <a:t>):</a:t>
            </a:r>
            <a:r>
              <a:rPr kumimoji="1" lang="ko-KR" altLang="en-US" smtClean="0"/>
              <a:t> 자유도가 높은 함수의 파라미터를 예측오차를 최소화하도록 선정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회귀분석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연속 종속변수 예측</a:t>
            </a:r>
            <a:r>
              <a:rPr kumimoji="1" lang="en-US" altLang="ko-KR" dirty="0" smtClean="0"/>
              <a:t>),</a:t>
            </a:r>
            <a:r>
              <a:rPr kumimoji="1" lang="ko-KR" altLang="en-US" smtClean="0"/>
              <a:t> 분류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이산 종속변수 예측</a:t>
            </a:r>
            <a:r>
              <a:rPr kumimoji="1" lang="en-US" altLang="ko-KR" dirty="0" smtClean="0"/>
              <a:t>)</a:t>
            </a:r>
            <a:r>
              <a:rPr kumimoji="1" lang="ko-KR" altLang="en-US" smtClean="0"/>
              <a:t> 등 과제 수행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비지도학습</a:t>
            </a:r>
            <a:r>
              <a:rPr kumimoji="1" lang="en-US" altLang="ko-KR" dirty="0" smtClean="0"/>
              <a:t>(Unsupervised Learning): </a:t>
            </a:r>
            <a:r>
              <a:rPr kumimoji="1" lang="ko-KR" altLang="en-US" smtClean="0"/>
              <a:t>자료의 변수 간 상호관계를 파악하여 패턴을 도출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군집 도출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자료 분류</a:t>
            </a:r>
            <a:r>
              <a:rPr kumimoji="1" lang="en-US" altLang="ko-KR" dirty="0" smtClean="0"/>
              <a:t>),</a:t>
            </a:r>
            <a:r>
              <a:rPr kumimoji="1" lang="ko-KR" altLang="en-US" smtClean="0"/>
              <a:t> 연계규칙 학습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규칙성 파악</a:t>
            </a:r>
            <a:r>
              <a:rPr kumimoji="1" lang="en-US" altLang="ko-KR" dirty="0" smtClean="0"/>
              <a:t>),</a:t>
            </a:r>
            <a:r>
              <a:rPr kumimoji="1" lang="ko-KR" altLang="en-US" smtClean="0"/>
              <a:t> 차원 축소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 관계 설명 변수 도출</a:t>
            </a:r>
            <a:r>
              <a:rPr kumimoji="1" lang="en-US" altLang="ko-KR" dirty="0" smtClean="0"/>
              <a:t>)</a:t>
            </a:r>
            <a:r>
              <a:rPr kumimoji="1" lang="ko-KR" altLang="en-US" smtClean="0"/>
              <a:t> 등 과제 수행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r>
              <a:rPr kumimoji="1" lang="ko-KR" altLang="en-US" smtClean="0"/>
              <a:t>빅데이터 분석기법의 장점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단기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개별 관측치 수준 예측에 유리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기존 정량연구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선험적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이론적</a:t>
            </a:r>
            <a:r>
              <a:rPr kumimoji="1" lang="en-US" altLang="ko-KR" dirty="0" smtClean="0"/>
              <a:t>)</a:t>
            </a:r>
            <a:r>
              <a:rPr kumimoji="1" lang="ko-KR" altLang="en-US" smtClean="0"/>
              <a:t>으로 변인을 선별 </a:t>
            </a:r>
            <a:r>
              <a:rPr kumimoji="1" lang="mr-IN" altLang="ko-KR" dirty="0" smtClean="0"/>
              <a:t>–</a:t>
            </a:r>
            <a:r>
              <a:rPr kumimoji="1" lang="ko-KR" altLang="en-US" smtClean="0"/>
              <a:t> 평균적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장기적 영향이 있는 변인을 선택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빅데이터 분석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예측에 도움이 되는 모든 변인을 포괄 </a:t>
            </a:r>
            <a:r>
              <a:rPr kumimoji="1" lang="mr-IN" altLang="ko-KR" dirty="0" smtClean="0"/>
              <a:t>–</a:t>
            </a:r>
            <a:r>
              <a:rPr kumimoji="1" lang="ko-KR" altLang="en-US" smtClean="0"/>
              <a:t> 부분적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단기적 영향이 있는 변인 포괄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 기계학습 세부방법론 분류</a:t>
            </a:r>
            <a:endParaRPr kumimoji="1"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559368"/>
              </p:ext>
            </p:extLst>
          </p:nvPr>
        </p:nvGraphicFramePr>
        <p:xfrm>
          <a:off x="512064" y="1360025"/>
          <a:ext cx="11167871" cy="4394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132"/>
                <a:gridCol w="1243739"/>
                <a:gridCol w="1705562"/>
                <a:gridCol w="976678"/>
                <a:gridCol w="6461760"/>
              </a:tblGrid>
              <a:tr h="3545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과제</a:t>
                      </a: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조건부평균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smtClean="0"/>
                        <a:t>조건부확률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세부방법론</a:t>
                      </a:r>
                      <a:endParaRPr lang="ko-KR" altLang="en-US"/>
                    </a:p>
                  </a:txBody>
                  <a:tcPr/>
                </a:tc>
              </a:tr>
              <a:tr h="354581"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지도학습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(label </a:t>
                      </a:r>
                      <a:r>
                        <a:rPr lang="ko-KR" altLang="en-US" smtClean="0"/>
                        <a:t>존재</a:t>
                      </a:r>
                      <a:r>
                        <a:rPr lang="en-US" altLang="ko-KR" dirty="0" smtClean="0"/>
                        <a:t>)</a:t>
                      </a:r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회귀분석</a:t>
                      </a:r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알려진 함수</a:t>
                      </a: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선형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변인 변형 없음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smtClean="0"/>
                        <a:t>  선형회귀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라소회귀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리지회귀</a:t>
                      </a:r>
                      <a:endParaRPr lang="ko-KR" altLang="en-US"/>
                    </a:p>
                  </a:txBody>
                  <a:tcPr/>
                </a:tc>
              </a:tr>
              <a:tr h="354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변인 차원 축소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smtClean="0"/>
                        <a:t>  주성분회귀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smtClean="0"/>
                        <a:t>부분최소자승</a:t>
                      </a:r>
                      <a:endParaRPr lang="ko-KR" altLang="en-US"/>
                    </a:p>
                  </a:txBody>
                  <a:tcPr/>
                </a:tc>
              </a:tr>
              <a:tr h="354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비선형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GAM,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smtClean="0"/>
                        <a:t>서포팅 벡터 회귀</a:t>
                      </a:r>
                      <a:endParaRPr lang="ko-KR" altLang="en-US"/>
                    </a:p>
                  </a:txBody>
                  <a:tcPr/>
                </a:tc>
              </a:tr>
              <a:tr h="354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알려지지 않은 함수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의사결정나무 회귀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KNN,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심층신경망</a:t>
                      </a:r>
                      <a:endParaRPr lang="ko-KR" altLang="en-US" dirty="0"/>
                    </a:p>
                  </a:txBody>
                  <a:tcPr/>
                </a:tc>
              </a:tr>
              <a:tr h="6205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분류</a:t>
                      </a: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알려진 함수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분류 특화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smtClean="0"/>
                        <a:t> 로지스틱 회귀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나이브 베이즈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</a:t>
                      </a:r>
                      <a:r>
                        <a:rPr lang="en-US" altLang="ko-KR" dirty="0" smtClean="0"/>
                        <a:t>LDA, QDA</a:t>
                      </a:r>
                      <a:br>
                        <a:rPr lang="en-US" altLang="ko-KR" dirty="0" smtClean="0"/>
                      </a:br>
                      <a:r>
                        <a:rPr lang="ko-KR" altLang="en-US" smtClean="0"/>
                        <a:t>분류 및 회귀분석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smtClean="0"/>
                        <a:t> 서포팅 벡터 메커니즘 </a:t>
                      </a:r>
                      <a:endParaRPr lang="ko-KR" altLang="en-US"/>
                    </a:p>
                  </a:txBody>
                  <a:tcPr/>
                </a:tc>
              </a:tr>
              <a:tr h="462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알려지지 않은 함수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분류 및 회귀분석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dirty="0" smtClean="0"/>
                        <a:t> 의사결정나무 분류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kNN, </a:t>
                      </a:r>
                      <a:r>
                        <a:rPr lang="ko-KR" altLang="en-US" dirty="0" smtClean="0"/>
                        <a:t>심층신경망</a:t>
                      </a:r>
                      <a:endParaRPr lang="ko-KR" altLang="en-US" dirty="0"/>
                    </a:p>
                  </a:txBody>
                  <a:tcPr/>
                </a:tc>
              </a:tr>
              <a:tr h="462679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비지도학습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(label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smtClean="0"/>
                        <a:t>부재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군집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클러스터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평균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smtClean="0"/>
                        <a:t>최대화 알고리듬</a:t>
                      </a:r>
                      <a:endParaRPr lang="ko-KR" altLang="en-US"/>
                    </a:p>
                  </a:txBody>
                  <a:tcPr/>
                </a:tc>
              </a:tr>
              <a:tr h="4626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연관규칙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Aprior,</a:t>
                      </a:r>
                      <a:r>
                        <a:rPr lang="en-US" altLang="ko-KR" baseline="0" dirty="0" smtClean="0"/>
                        <a:t> Eclat, FP-growth</a:t>
                      </a:r>
                      <a:endParaRPr lang="ko-KR" altLang="en-US" dirty="0"/>
                    </a:p>
                  </a:txBody>
                  <a:tcPr/>
                </a:tc>
              </a:tr>
              <a:tr h="3768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차원축소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주성분분석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커널주성분분석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로컬선형임베딩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 통계적 임베딩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512064" y="6075144"/>
            <a:ext cx="676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주 </a:t>
            </a:r>
            <a:r>
              <a:rPr kumimoji="1" lang="en-US" altLang="ko-KR" dirty="0" smtClean="0"/>
              <a:t>1.</a:t>
            </a:r>
            <a:r>
              <a:rPr kumimoji="1" lang="ko-KR" altLang="en-US" smtClean="0"/>
              <a:t> 회귀분석 방법론은 분류 방법론으로 활용 가능</a:t>
            </a:r>
            <a:endParaRPr kumimoji="1" lang="en-US" altLang="ko-KR" dirty="0" smtClean="0"/>
          </a:p>
          <a:p>
            <a:r>
              <a:rPr kumimoji="1" lang="ko-KR" altLang="en-US" smtClean="0"/>
              <a:t>주 </a:t>
            </a:r>
            <a:r>
              <a:rPr kumimoji="1" lang="en-US" altLang="ko-KR" dirty="0" smtClean="0"/>
              <a:t>2.</a:t>
            </a:r>
            <a:r>
              <a:rPr kumimoji="1" lang="ko-KR" altLang="en-US" smtClean="0"/>
              <a:t> 기존 방법론을 결합한 앙상블</a:t>
            </a:r>
            <a:r>
              <a:rPr kumimoji="1" lang="en-US" altLang="ko-KR" dirty="0" smtClean="0"/>
              <a:t>(Ensemble) </a:t>
            </a:r>
            <a:r>
              <a:rPr kumimoji="1" lang="ko-KR" altLang="en-US" smtClean="0"/>
              <a:t>방법론 활용 가능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81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82880" y="365125"/>
            <a:ext cx="11582400" cy="1325563"/>
          </a:xfrm>
        </p:spPr>
        <p:txBody>
          <a:bodyPr>
            <a:normAutofit/>
          </a:bodyPr>
          <a:lstStyle/>
          <a:p>
            <a:r>
              <a:rPr kumimoji="1" lang="ko-KR" altLang="en-US" smtClean="0"/>
              <a:t>빅데이터 분석방법 활용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비 통계 방법론 보완</a:t>
            </a:r>
            <a:endParaRPr kumimoji="1"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200" y="1536193"/>
            <a:ext cx="10515600" cy="50840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smtClean="0"/>
              <a:t>지도학습 방법론</a:t>
            </a:r>
            <a:r>
              <a:rPr kumimoji="1" lang="en-US" altLang="ko-KR" sz="2000" dirty="0" smtClean="0"/>
              <a:t>:</a:t>
            </a:r>
            <a:r>
              <a:rPr kumimoji="1" lang="ko-KR" altLang="en-US" sz="2000" smtClean="0"/>
              <a:t> 정량연구 중 비 통계 방법론 보완 가능</a:t>
            </a:r>
            <a:endParaRPr kumimoji="1" lang="en-US" altLang="ko-KR" sz="20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400" smtClean="0"/>
              <a:t>관심변수</a:t>
            </a:r>
            <a:r>
              <a:rPr kumimoji="1" lang="en-US" altLang="ko-KR" sz="1400" dirty="0" smtClean="0"/>
              <a:t>-</a:t>
            </a:r>
            <a:r>
              <a:rPr kumimoji="1" lang="ko-KR" altLang="en-US" sz="1400" smtClean="0"/>
              <a:t>변인 관계 선험적 지식 부족</a:t>
            </a:r>
            <a:r>
              <a:rPr kumimoji="1" lang="en-US" altLang="ko-KR" sz="1400" dirty="0" smtClean="0"/>
              <a:t>:</a:t>
            </a:r>
            <a:r>
              <a:rPr kumimoji="1" lang="ko-KR" altLang="en-US" sz="1400" smtClean="0"/>
              <a:t> 정규화 과정을 통해 예측오차를 줄이는 변인을 선정</a:t>
            </a:r>
            <a:endParaRPr kumimoji="1" lang="en-US" altLang="ko-KR" sz="14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400" smtClean="0"/>
              <a:t>관심변수</a:t>
            </a:r>
            <a:r>
              <a:rPr kumimoji="1" lang="en-US" altLang="ko-KR" sz="1400" dirty="0" smtClean="0"/>
              <a:t>-</a:t>
            </a:r>
            <a:r>
              <a:rPr kumimoji="1" lang="ko-KR" altLang="en-US" sz="1400" smtClean="0"/>
              <a:t>변인 관계 통계적 추정 어려움 </a:t>
            </a:r>
            <a:r>
              <a:rPr kumimoji="1" lang="en-US" altLang="ko-KR" sz="1400" dirty="0" smtClean="0"/>
              <a:t>:</a:t>
            </a:r>
            <a:r>
              <a:rPr kumimoji="1" lang="ko-KR" altLang="en-US" sz="1400" smtClean="0"/>
              <a:t> 자유도 높은 함수 파라미터를 예측 오차 축소할 수 있도록 학습 </a:t>
            </a:r>
            <a:endParaRPr kumimoji="1" lang="en-US" altLang="ko-KR" sz="1400" dirty="0" smtClean="0"/>
          </a:p>
          <a:p>
            <a:pPr>
              <a:lnSpc>
                <a:spcPct val="120000"/>
              </a:lnSpc>
            </a:pPr>
            <a:r>
              <a:rPr kumimoji="1" lang="ko-KR" altLang="en-US" sz="2000" smtClean="0"/>
              <a:t>지도학습</a:t>
            </a:r>
            <a:r>
              <a:rPr kumimoji="1" lang="en-US" altLang="ko-KR" sz="2000" dirty="0" smtClean="0"/>
              <a:t>:</a:t>
            </a:r>
            <a:r>
              <a:rPr kumimoji="1" lang="ko-KR" altLang="en-US" sz="2000" smtClean="0"/>
              <a:t> 비 통계적 연구 방법론 비중이 높은 예측</a:t>
            </a:r>
            <a:r>
              <a:rPr kumimoji="1" lang="en-US" altLang="ko-KR" sz="2000" dirty="0" smtClean="0"/>
              <a:t>/</a:t>
            </a:r>
            <a:r>
              <a:rPr kumimoji="1" lang="ko-KR" altLang="en-US" sz="2000" smtClean="0"/>
              <a:t>영향</a:t>
            </a:r>
            <a:r>
              <a:rPr kumimoji="1" lang="en-US" altLang="ko-KR" sz="2000" dirty="0" smtClean="0"/>
              <a:t>-</a:t>
            </a:r>
            <a:r>
              <a:rPr kumimoji="1" lang="ko-KR" altLang="en-US" sz="2000" smtClean="0"/>
              <a:t>반응 연구 보완 가능</a:t>
            </a:r>
            <a:endParaRPr kumimoji="1" lang="en-US" altLang="ko-KR" sz="14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400" smtClean="0"/>
              <a:t>예측연구 </a:t>
            </a:r>
            <a:r>
              <a:rPr kumimoji="1" lang="en-US" altLang="ko-KR" sz="1400" dirty="0" smtClean="0"/>
              <a:t>:</a:t>
            </a:r>
            <a:r>
              <a:rPr kumimoji="1" lang="ko-KR" altLang="en-US" sz="1400" smtClean="0"/>
              <a:t> 정규화 과정을 통해 변인을 선정하고</a:t>
            </a:r>
            <a:r>
              <a:rPr kumimoji="1" lang="en-US" altLang="ko-KR" sz="1400" dirty="0" smtClean="0"/>
              <a:t>,</a:t>
            </a:r>
            <a:r>
              <a:rPr kumimoji="1" lang="ko-KR" altLang="en-US" sz="1400" smtClean="0"/>
              <a:t> 학습과정을 통해 관심변수</a:t>
            </a:r>
            <a:r>
              <a:rPr kumimoji="1" lang="en-US" altLang="ko-KR" sz="1400" dirty="0" smtClean="0"/>
              <a:t>-</a:t>
            </a:r>
            <a:r>
              <a:rPr kumimoji="1" lang="ko-KR" altLang="en-US" sz="1400" smtClean="0"/>
              <a:t>변인간 관계를 통계적으로 파악</a:t>
            </a:r>
            <a:endParaRPr kumimoji="1" lang="en-US" altLang="ko-KR" sz="14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400" smtClean="0"/>
              <a:t>영향</a:t>
            </a:r>
            <a:r>
              <a:rPr kumimoji="1" lang="en-US" altLang="ko-KR" sz="1400" dirty="0" smtClean="0"/>
              <a:t>-</a:t>
            </a:r>
            <a:r>
              <a:rPr kumimoji="1" lang="ko-KR" altLang="en-US" sz="1400" smtClean="0"/>
              <a:t> 반응 추정 연구</a:t>
            </a:r>
            <a:r>
              <a:rPr kumimoji="1" lang="en-US" altLang="ko-KR" sz="1400" dirty="0" smtClean="0"/>
              <a:t>:</a:t>
            </a:r>
            <a:r>
              <a:rPr kumimoji="1" lang="ko-KR" altLang="en-US" sz="1400" smtClean="0"/>
              <a:t> 반 사실적 실험을 활용하여 변인의 가상적 변화에 대한 관심변수 정량적 반응 측정 </a:t>
            </a:r>
            <a:endParaRPr kumimoji="1" lang="en-US" altLang="ko-KR" sz="2000" dirty="0" smtClean="0"/>
          </a:p>
          <a:p>
            <a:pPr>
              <a:lnSpc>
                <a:spcPct val="120000"/>
              </a:lnSpc>
            </a:pPr>
            <a:r>
              <a:rPr kumimoji="1" lang="ko-KR" altLang="en-US" sz="2000" smtClean="0"/>
              <a:t>비지도학습</a:t>
            </a:r>
            <a:r>
              <a:rPr kumimoji="1" lang="en-US" altLang="ko-KR" sz="2000" dirty="0" smtClean="0"/>
              <a:t>:</a:t>
            </a:r>
            <a:r>
              <a:rPr kumimoji="1" lang="ko-KR" altLang="en-US" sz="2000" smtClean="0"/>
              <a:t> 상관분석 방법론 다변화 및 연구주제 발굴</a:t>
            </a:r>
            <a:endParaRPr kumimoji="1" lang="en-US" altLang="ko-KR" sz="20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400" smtClean="0"/>
              <a:t>클러스터 분석 의존도 완화 </a:t>
            </a:r>
            <a:endParaRPr kumimoji="1" lang="en-US" altLang="ko-KR" sz="14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400" smtClean="0"/>
              <a:t>기존의 이론으로 설명하지 못하는 잠재적 변인과 관심 변수</a:t>
            </a:r>
            <a:r>
              <a:rPr kumimoji="1" lang="en-US" altLang="ko-KR" sz="1400" dirty="0" smtClean="0"/>
              <a:t>(</a:t>
            </a:r>
            <a:r>
              <a:rPr kumimoji="1" lang="ko-KR" altLang="en-US" sz="1400" smtClean="0"/>
              <a:t>환경오염도</a:t>
            </a:r>
            <a:r>
              <a:rPr kumimoji="1" lang="en-US" altLang="ko-KR" sz="1400" dirty="0" smtClean="0"/>
              <a:t>)</a:t>
            </a:r>
            <a:r>
              <a:rPr kumimoji="1" lang="ko-KR" altLang="en-US" sz="1400" smtClean="0"/>
              <a:t> 상관관계 파악</a:t>
            </a:r>
            <a:r>
              <a:rPr kumimoji="1" lang="en-US" altLang="ko-KR" sz="1400" dirty="0" smtClean="0"/>
              <a:t>:</a:t>
            </a:r>
            <a:r>
              <a:rPr kumimoji="1" lang="ko-KR" altLang="en-US" sz="1400" smtClean="0"/>
              <a:t> 연구주제 제기  </a:t>
            </a:r>
            <a:endParaRPr kumimoji="1" lang="en-US" altLang="ko-KR" sz="1400" dirty="0" smtClean="0"/>
          </a:p>
          <a:p>
            <a:pPr>
              <a:lnSpc>
                <a:spcPct val="120000"/>
              </a:lnSpc>
            </a:pPr>
            <a:r>
              <a:rPr kumimoji="1" lang="ko-KR" altLang="en-US" sz="2000" smtClean="0"/>
              <a:t>한계</a:t>
            </a:r>
            <a:r>
              <a:rPr kumimoji="1" lang="en-US" altLang="ko-KR" sz="2000" dirty="0" smtClean="0"/>
              <a:t>:</a:t>
            </a:r>
            <a:r>
              <a:rPr kumimoji="1" lang="ko-KR" altLang="en-US" sz="2000" smtClean="0"/>
              <a:t> 단기</a:t>
            </a:r>
            <a:r>
              <a:rPr kumimoji="1" lang="en-US" altLang="ko-KR" sz="2000" dirty="0" smtClean="0"/>
              <a:t>/</a:t>
            </a:r>
            <a:r>
              <a:rPr kumimoji="1" lang="ko-KR" altLang="en-US" sz="2000" smtClean="0"/>
              <a:t>개별 관측치 수준의 예측 정확도 제고에 유리하나 인과분석은 어려움</a:t>
            </a:r>
            <a:endParaRPr kumimoji="1" lang="en-US" altLang="ko-KR" sz="2000" dirty="0"/>
          </a:p>
          <a:p>
            <a:pPr lvl="1">
              <a:lnSpc>
                <a:spcPct val="120000"/>
              </a:lnSpc>
            </a:pPr>
            <a:r>
              <a:rPr kumimoji="1" lang="ko-KR" altLang="en-US" sz="1400" smtClean="0"/>
              <a:t>중장기</a:t>
            </a:r>
            <a:r>
              <a:rPr kumimoji="1" lang="en-US" altLang="ko-KR" sz="1400" dirty="0" smtClean="0"/>
              <a:t>/</a:t>
            </a:r>
            <a:r>
              <a:rPr kumimoji="1" lang="ko-KR" altLang="en-US" sz="1400" smtClean="0"/>
              <a:t>평균 수준 예측</a:t>
            </a:r>
            <a:r>
              <a:rPr kumimoji="1" lang="en-US" altLang="ko-KR" sz="1400" dirty="0" smtClean="0"/>
              <a:t>:</a:t>
            </a:r>
            <a:r>
              <a:rPr kumimoji="1" lang="ko-KR" altLang="en-US" sz="1400" smtClean="0"/>
              <a:t> 부분적인 표본에 영향을 미치는 변인의 영향이 소멸하여 기계학습의 이점이 사라짐 </a:t>
            </a:r>
            <a:endParaRPr kumimoji="1" lang="en-US" altLang="ko-KR" sz="14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400" smtClean="0"/>
              <a:t>인과분석</a:t>
            </a:r>
            <a:r>
              <a:rPr kumimoji="1" lang="en-US" altLang="ko-KR" sz="1400" dirty="0" smtClean="0"/>
              <a:t>:</a:t>
            </a:r>
            <a:r>
              <a:rPr kumimoji="1" lang="ko-KR" altLang="en-US" sz="1400" smtClean="0"/>
              <a:t> 관심변수와 변인 간 명시적</a:t>
            </a:r>
            <a:r>
              <a:rPr kumimoji="1" lang="en-US" altLang="ko-KR" sz="1400" dirty="0" smtClean="0"/>
              <a:t>(Explicit) </a:t>
            </a:r>
            <a:r>
              <a:rPr kumimoji="1" lang="ko-KR" altLang="en-US" sz="1400" smtClean="0"/>
              <a:t>관계 파악이 어려우며</a:t>
            </a:r>
            <a:r>
              <a:rPr kumimoji="1" lang="en-US" altLang="ko-KR" sz="1400" dirty="0" smtClean="0"/>
              <a:t>,</a:t>
            </a:r>
            <a:r>
              <a:rPr kumimoji="1" lang="ko-KR" altLang="en-US" sz="1400" smtClean="0"/>
              <a:t> 통계적 유의성 판정이 어려움</a:t>
            </a:r>
            <a:endParaRPr kumimoji="1" lang="en-US" altLang="ko-KR" sz="1400" dirty="0" smtClean="0"/>
          </a:p>
          <a:p>
            <a:pPr lvl="2">
              <a:lnSpc>
                <a:spcPct val="120000"/>
              </a:lnSpc>
            </a:pPr>
            <a:r>
              <a:rPr kumimoji="1" lang="ko-KR" altLang="en-US" sz="1200" smtClean="0"/>
              <a:t>축약형</a:t>
            </a:r>
            <a:r>
              <a:rPr kumimoji="1" lang="en-US" altLang="ko-KR" sz="1200" dirty="0" smtClean="0"/>
              <a:t>(Reduced form). </a:t>
            </a:r>
            <a:r>
              <a:rPr kumimoji="1" lang="ko-KR" altLang="en-US" sz="1200" smtClean="0"/>
              <a:t>관계 파악에 그침</a:t>
            </a:r>
            <a:r>
              <a:rPr kumimoji="1" lang="en-US" altLang="ko-KR" sz="1200" dirty="0" smtClean="0"/>
              <a:t>:</a:t>
            </a:r>
            <a:r>
              <a:rPr kumimoji="1" lang="ko-KR" altLang="en-US" sz="1200" smtClean="0"/>
              <a:t> 변인이 관심변수에 영향을 미치는 관계는 </a:t>
            </a:r>
            <a:r>
              <a:rPr kumimoji="1" lang="en-US" altLang="ko-KR" sz="1200" dirty="0" smtClean="0"/>
              <a:t>black box</a:t>
            </a:r>
          </a:p>
          <a:p>
            <a:pPr lvl="2">
              <a:lnSpc>
                <a:spcPct val="120000"/>
              </a:lnSpc>
            </a:pPr>
            <a:r>
              <a:rPr kumimoji="1" lang="en-US" altLang="ko-KR" sz="1200" dirty="0" smtClean="0"/>
              <a:t>‘</a:t>
            </a:r>
            <a:r>
              <a:rPr kumimoji="1" lang="ko-KR" altLang="en-US" sz="1200" smtClean="0"/>
              <a:t>상관관계는 파악이 가능하지만 인과관계는 파악이 어려움</a:t>
            </a:r>
            <a:r>
              <a:rPr kumimoji="1" lang="en-US" altLang="ko-KR" sz="1200" dirty="0" smtClean="0"/>
              <a:t>’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11510" cy="2852737"/>
          </a:xfrm>
        </p:spPr>
        <p:txBody>
          <a:bodyPr/>
          <a:lstStyle/>
          <a:p>
            <a:pPr lvl="0"/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/>
              <a:t>연구 결과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2017</a:t>
            </a:r>
            <a:r>
              <a:rPr lang="ko-KR" altLang="en-US" dirty="0" smtClean="0"/>
              <a:t>년 연구성과</a:t>
            </a:r>
            <a:endParaRPr kumimoji="1" lang="ko-KR" altLang="en-US" dirty="0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3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665206" cy="2852737"/>
          </a:xfrm>
        </p:spPr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smtClean="0"/>
              <a:t> 연구결과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2017</a:t>
            </a:r>
            <a:r>
              <a:rPr kumimoji="1" lang="ko-KR" altLang="en-US" smtClean="0"/>
              <a:t>년 연구성과</a:t>
            </a:r>
            <a:endParaRPr kumimoji="1" lang="ko-KR" altLang="en-US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1.</a:t>
            </a:r>
            <a:r>
              <a:rPr kumimoji="1" lang="ko-KR" altLang="en-US" smtClean="0"/>
              <a:t> 딥러닝을 </a:t>
            </a:r>
            <a:r>
              <a:rPr kumimoji="1" lang="ko-KR" altLang="en-US"/>
              <a:t>활용한 환경 리스크 </a:t>
            </a:r>
            <a:r>
              <a:rPr kumimoji="1" lang="ko-KR" altLang="en-US" smtClean="0"/>
              <a:t>예측 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이동현</a:t>
            </a:r>
            <a:r>
              <a:rPr kumimoji="1" lang="en-US" altLang="ko-KR" dirty="0" smtClean="0"/>
              <a:t>)</a:t>
            </a:r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(1)</a:t>
            </a:r>
            <a:r>
              <a:rPr kumimoji="1" lang="ko-KR" altLang="en-US"/>
              <a:t> 딥러닝을 활용한 환경 리스크 예측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329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딥러닝 기술을 활용하여 전국 </a:t>
            </a:r>
            <a:r>
              <a:rPr kumimoji="1" lang="ko-KR" altLang="en-US" dirty="0" smtClean="0"/>
              <a:t>측정소 단위에서 미세먼지의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시간당 오염도를 예측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종속변수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AirKorea </a:t>
            </a:r>
            <a:r>
              <a:rPr kumimoji="1" lang="ko-KR" altLang="en-US" dirty="0" smtClean="0"/>
              <a:t>미세먼지</a:t>
            </a:r>
            <a:r>
              <a:rPr kumimoji="1" lang="en-US" altLang="ko-KR" dirty="0"/>
              <a:t>(PM</a:t>
            </a:r>
            <a:r>
              <a:rPr kumimoji="1" lang="en-US" altLang="ko-KR" baseline="-25000" dirty="0"/>
              <a:t>10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 smtClean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~ 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12</a:t>
            </a:r>
            <a:r>
              <a:rPr kumimoji="1" lang="ko-KR" altLang="en-US" dirty="0" smtClean="0"/>
              <a:t>월  </a:t>
            </a:r>
            <a:r>
              <a:rPr kumimoji="1" lang="ko-KR" altLang="en-US" dirty="0"/>
              <a:t>서울시 </a:t>
            </a:r>
            <a:r>
              <a:rPr kumimoji="1" lang="en-US" altLang="ko-KR" dirty="0"/>
              <a:t>25</a:t>
            </a:r>
            <a:r>
              <a:rPr kumimoji="1" lang="ko-KR" altLang="en-US" dirty="0"/>
              <a:t>개 </a:t>
            </a:r>
            <a:r>
              <a:rPr kumimoji="1" lang="ko-KR" altLang="en-US" dirty="0" smtClean="0"/>
              <a:t>도시</a:t>
            </a:r>
            <a:r>
              <a:rPr kumimoji="1" lang="en-US" altLang="ko-KR" dirty="0" smtClean="0"/>
              <a:t>/14</a:t>
            </a:r>
            <a:r>
              <a:rPr kumimoji="1" lang="ko-KR" altLang="en-US" dirty="0" smtClean="0"/>
              <a:t>개 도로변 관측소 </a:t>
            </a:r>
            <a:r>
              <a:rPr kumimoji="1" lang="ko-KR" altLang="en-US" dirty="0"/>
              <a:t>측정 </a:t>
            </a:r>
            <a:r>
              <a:rPr kumimoji="1" lang="ko-KR" altLang="en-US" dirty="0" smtClean="0"/>
              <a:t>데이터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독립변수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AirKorea </a:t>
            </a:r>
            <a:r>
              <a:rPr kumimoji="1" lang="ko-KR" altLang="en-US" dirty="0" smtClean="0"/>
              <a:t>대기오염물질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아황산가스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일산화탄소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이산화질소</a:t>
            </a:r>
            <a:r>
              <a:rPr kumimoji="1" lang="en-US" altLang="ko-KR" dirty="0" smtClean="0"/>
              <a:t>)</a:t>
            </a:r>
          </a:p>
          <a:p>
            <a:pPr lvl="2"/>
            <a:r>
              <a:rPr kumimoji="1" lang="ko-KR" altLang="en-US" dirty="0" smtClean="0"/>
              <a:t>기상청 방재기상관측 데이터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시간당 </a:t>
            </a:r>
            <a:r>
              <a:rPr kumimoji="1" lang="ko-KR" altLang="en-US" dirty="0"/>
              <a:t>기온</a:t>
            </a:r>
            <a:r>
              <a:rPr kumimoji="1" lang="en-US" altLang="ko-KR" dirty="0"/>
              <a:t>, </a:t>
            </a:r>
            <a:r>
              <a:rPr kumimoji="1" lang="ko-KR" altLang="en-US" dirty="0"/>
              <a:t>풍속</a:t>
            </a:r>
            <a:r>
              <a:rPr kumimoji="1" lang="en-US" altLang="ko-KR" dirty="0"/>
              <a:t>, </a:t>
            </a:r>
            <a:r>
              <a:rPr kumimoji="1" lang="ko-KR" altLang="en-US" dirty="0"/>
              <a:t>풍향 등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en-US" altLang="ko-KR" dirty="0" smtClean="0"/>
              <a:t>LSTM, kNN</a:t>
            </a:r>
            <a:r>
              <a:rPr kumimoji="1" lang="ko-KR" altLang="en-US" dirty="0" smtClean="0"/>
              <a:t>공간순환신경망</a:t>
            </a:r>
            <a:r>
              <a:rPr kumimoji="1" lang="en-US" altLang="ko-KR" dirty="0" smtClean="0"/>
              <a:t>: ARIMA </a:t>
            </a:r>
            <a:r>
              <a:rPr kumimoji="1" lang="ko-KR" altLang="en-US" dirty="0" smtClean="0"/>
              <a:t>평균제곱근오차</a:t>
            </a:r>
            <a:r>
              <a:rPr kumimoji="1" lang="en-US" altLang="ko-KR" dirty="0" smtClean="0"/>
              <a:t>(RMSE)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10% </a:t>
            </a:r>
            <a:r>
              <a:rPr kumimoji="1" lang="ko-KR" altLang="en-US" dirty="0" smtClean="0"/>
              <a:t>개선 </a:t>
            </a:r>
            <a:endParaRPr kumimoji="1" lang="ko-KR" altLang="en-US" dirty="0"/>
          </a:p>
          <a:p>
            <a:pPr lvl="1"/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xmlns="" id="{D23180FA-F07D-4752-939F-1F2C2D8FB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_x406987320" descr="EMB0000307c773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08722"/>
            <a:ext cx="8677392" cy="51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상자 2"/>
          <p:cNvSpPr txBox="1"/>
          <p:nvPr/>
        </p:nvSpPr>
        <p:spPr>
          <a:xfrm>
            <a:off x="4355433" y="213211"/>
            <a:ext cx="322612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smtClean="0"/>
              <a:t>연구 </a:t>
            </a:r>
            <a:r>
              <a:rPr kumimoji="1" lang="en-US" altLang="ko-KR" sz="2000" dirty="0" smtClean="0"/>
              <a:t>Framework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592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개관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387571"/>
              </p:ext>
            </p:extLst>
          </p:nvPr>
        </p:nvGraphicFramePr>
        <p:xfrm>
          <a:off x="838200" y="1531385"/>
          <a:ext cx="10141529" cy="478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4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779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84519"/>
              </a:tblGrid>
              <a:tr h="395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구분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내용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3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연구성격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일반사업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/>
                        <a:t>연구형</a:t>
                      </a:r>
                      <a:r>
                        <a:rPr lang="en-US" altLang="ko-KR" sz="1400" dirty="0"/>
                        <a:t>),</a:t>
                      </a:r>
                      <a:r>
                        <a:rPr lang="ko-KR" altLang="en-US" sz="1400"/>
                        <a:t> 계속사업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24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연구기간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2017.1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 dirty="0"/>
                        <a:t>~2017.12</a:t>
                      </a:r>
                      <a:endParaRPr lang="ko-KR" alt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6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연구진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강성원 연구위원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/>
                        <a:t>책임</a:t>
                      </a:r>
                      <a:r>
                        <a:rPr lang="en-US" altLang="ko-KR" sz="14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400" smtClean="0"/>
                        <a:t>장기복 선임연구위원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smtClean="0"/>
                        <a:t>진대용 부연구위원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smtClean="0"/>
                        <a:t>홍한움</a:t>
                      </a:r>
                      <a:r>
                        <a:rPr lang="ko-KR" altLang="en-US" sz="1400" baseline="0" smtClean="0"/>
                        <a:t> 부연구위원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/>
                        <a:t>한국진 전문원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smtClean="0"/>
                        <a:t>김진형 연구원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smtClean="0"/>
                        <a:t>김도연 위촉연구원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smtClean="0"/>
                        <a:t>강선아 위촉연구원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smtClean="0"/>
                        <a:t>정은혜 위촉연구원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smtClean="0"/>
                        <a:t>이동현 </a:t>
                      </a:r>
                      <a:r>
                        <a:rPr lang="ko-KR" altLang="en-US" sz="1400" err="1" smtClean="0"/>
                        <a:t>한국산업기술대</a:t>
                      </a:r>
                      <a:r>
                        <a:rPr lang="ko-KR" altLang="en-US" sz="1400" baseline="0" smtClean="0"/>
                        <a:t> </a:t>
                      </a:r>
                      <a:r>
                        <a:rPr lang="ko-KR" altLang="en-US" sz="1400" smtClean="0"/>
                        <a:t>교수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smtClean="0"/>
                        <a:t>위탁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자문위원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내부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명수정 연구위원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/>
                        <a:t>배현주 </a:t>
                      </a:r>
                      <a:r>
                        <a:rPr lang="ko-KR" altLang="en-US" sz="1400" smtClean="0"/>
                        <a:t>연구위원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/>
                        <a:t>이명진 부연구위원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9338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외부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김종률 과장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/>
                        <a:t>환경부 정책총괄과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/>
                        <a:t>우석진 교수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/>
                        <a:t>명지대학교 경제학과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/>
                        <a:t>강희찬 교수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/>
                        <a:t>인천대학교 경제학과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/>
                        <a:t>이성호 박사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/>
                        <a:t>한국개발연구원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1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자문일정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착수자문회의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 dirty="0" smtClean="0"/>
                        <a:t>2017</a:t>
                      </a:r>
                      <a:r>
                        <a:rPr lang="ko-KR" altLang="en-US" sz="1400" smtClean="0"/>
                        <a:t>년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smtClean="0"/>
                        <a:t>월 </a:t>
                      </a:r>
                      <a:r>
                        <a:rPr lang="en-US" altLang="ko-KR" sz="1400" dirty="0" smtClean="0"/>
                        <a:t>30</a:t>
                      </a:r>
                      <a:r>
                        <a:rPr lang="ko-KR" altLang="en-US" sz="1400" smtClean="0"/>
                        <a:t>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/>
                        <a:t>중간자문회의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 dirty="0" smtClean="0"/>
                        <a:t>2017</a:t>
                      </a:r>
                      <a:r>
                        <a:rPr lang="ko-KR" altLang="en-US" sz="1400" smtClean="0"/>
                        <a:t>년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smtClean="0"/>
                        <a:t>월 </a:t>
                      </a:r>
                      <a:r>
                        <a:rPr lang="en-US" altLang="ko-KR" sz="1400" dirty="0" smtClean="0"/>
                        <a:t>29</a:t>
                      </a:r>
                      <a:r>
                        <a:rPr lang="ko-KR" altLang="en-US" sz="1400" smtClean="0"/>
                        <a:t>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/>
                        <a:t>최종자문회의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 dirty="0" smtClean="0"/>
                        <a:t>2017</a:t>
                      </a:r>
                      <a:r>
                        <a:rPr lang="ko-KR" altLang="en-US" sz="1400" smtClean="0"/>
                        <a:t>년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smtClean="0"/>
                        <a:t>월 </a:t>
                      </a:r>
                      <a:r>
                        <a:rPr lang="en-US" altLang="ko-KR" sz="1400" dirty="0" smtClean="0"/>
                        <a:t>18</a:t>
                      </a:r>
                      <a:r>
                        <a:rPr lang="ko-KR" altLang="en-US" sz="1400" smtClean="0"/>
                        <a:t>일</a:t>
                      </a:r>
                      <a:endParaRPr lang="ko-KR" alt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2956" y="365125"/>
            <a:ext cx="11173522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/>
              <a:t>분석방법</a:t>
            </a:r>
            <a:r>
              <a:rPr kumimoji="1" lang="en-US" altLang="ko-KR" sz="4000" dirty="0" smtClean="0"/>
              <a:t>:</a:t>
            </a:r>
            <a:r>
              <a:rPr kumimoji="1" lang="ko-KR" altLang="en-US" sz="4000" dirty="0" smtClean="0"/>
              <a:t> 다층순환신경망</a:t>
            </a:r>
            <a:r>
              <a:rPr kumimoji="1" lang="en-US" altLang="ko-KR" sz="4000" dirty="0" smtClean="0"/>
              <a:t>,</a:t>
            </a:r>
            <a:r>
              <a:rPr kumimoji="1" lang="ko-KR" altLang="en-US" sz="4000" dirty="0" smtClean="0"/>
              <a:t> </a:t>
            </a:r>
            <a:r>
              <a:rPr kumimoji="1" lang="en-US" altLang="ko-KR" sz="4000" dirty="0" smtClean="0"/>
              <a:t>kNN</a:t>
            </a:r>
            <a:r>
              <a:rPr kumimoji="1" lang="ko-KR" altLang="en-US" sz="4000" dirty="0" smtClean="0"/>
              <a:t>공간순환신경망</a:t>
            </a:r>
            <a:endParaRPr kumimoji="1"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48278" cy="134132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R" dirty="0" smtClean="0"/>
              <a:t>LSTM:</a:t>
            </a:r>
            <a:r>
              <a:rPr kumimoji="1" lang="ko-KR" altLang="en-US" dirty="0" smtClean="0"/>
              <a:t> 해당 측정소 과거 관측치 정보 반영</a:t>
            </a:r>
            <a:endParaRPr kumimoji="1" lang="en-US" altLang="ko-KR" dirty="0" smtClean="0"/>
          </a:p>
          <a:p>
            <a:r>
              <a:rPr kumimoji="1" lang="en-US" altLang="ko-KR" dirty="0" smtClean="0"/>
              <a:t>kNN</a:t>
            </a:r>
            <a:r>
              <a:rPr kumimoji="1" lang="ko-KR" altLang="en-US" dirty="0" smtClean="0"/>
              <a:t> 공간순환신경망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과거 관측치 및 인접지역 관측치 정보 반영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 </a:t>
            </a:r>
            <a:r>
              <a:rPr kumimoji="1" lang="en-US" altLang="ko-KR" dirty="0" smtClean="0"/>
              <a:t>kNN </a:t>
            </a:r>
            <a:r>
              <a:rPr kumimoji="1" lang="ko-KR" altLang="en-US" dirty="0" smtClean="0"/>
              <a:t>알고리듬으로 최단거리 지역  </a:t>
            </a:r>
            <a:r>
              <a:rPr kumimoji="1" lang="en-US" altLang="ko-KR" dirty="0" smtClean="0"/>
              <a:t>k</a:t>
            </a:r>
            <a:r>
              <a:rPr kumimoji="1" lang="ko-KR" altLang="en-US" dirty="0" smtClean="0"/>
              <a:t>개 파악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k</a:t>
            </a:r>
            <a:r>
              <a:rPr kumimoji="1" lang="ko-KR" altLang="en-US" dirty="0" smtClean="0"/>
              <a:t> 지역 과거 미세먼지 오염도 정보 추정 반영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_x317453720" descr="EMB00001bb04f32">
            <a:extLst>
              <a:ext uri="{FF2B5EF4-FFF2-40B4-BE49-F238E27FC236}">
                <a16:creationId xmlns:a16="http://schemas.microsoft.com/office/drawing/2014/main" xmlns="" id="{6E7B34DB-1E88-4D51-BFA6-0C5828CE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6" y="3920290"/>
            <a:ext cx="5294862" cy="21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310907080" descr="EMB000013707868">
            <a:extLst>
              <a:ext uri="{FF2B5EF4-FFF2-40B4-BE49-F238E27FC236}">
                <a16:creationId xmlns:a16="http://schemas.microsoft.com/office/drawing/2014/main" xmlns="" id="{59B06CDB-1FDF-4D5C-8A43-0EC3DB4F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67" y="3920290"/>
            <a:ext cx="4012257" cy="28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상자 7"/>
          <p:cNvSpPr txBox="1"/>
          <p:nvPr/>
        </p:nvSpPr>
        <p:spPr>
          <a:xfrm>
            <a:off x="2069432" y="3301884"/>
            <a:ext cx="180049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mtClean="0"/>
              <a:t>다층순환신경망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7710353" y="3358952"/>
            <a:ext cx="24336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dirty="0" smtClean="0"/>
              <a:t>kNN</a:t>
            </a:r>
            <a:r>
              <a:rPr kumimoji="1" lang="ko-KR" altLang="en-US" dirty="0" smtClean="0"/>
              <a:t> 공간 순환신경망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 데이터 전처리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결측값 </a:t>
            </a:r>
            <a:r>
              <a:rPr kumimoji="1" lang="en-US" altLang="ko-KR" dirty="0" smtClean="0"/>
              <a:t>+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GIS </a:t>
            </a:r>
            <a:r>
              <a:rPr kumimoji="1" lang="ko-KR" altLang="en-US" smtClean="0"/>
              <a:t>보간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결측값 대치</a:t>
            </a:r>
          </a:p>
          <a:p>
            <a:pPr lvl="1"/>
            <a:r>
              <a:rPr kumimoji="1" lang="ko-KR" altLang="en-US" dirty="0"/>
              <a:t>칼만 필터</a:t>
            </a:r>
            <a:r>
              <a:rPr kumimoji="1" lang="en-US" altLang="ko-KR" dirty="0"/>
              <a:t>(Kalman filter)</a:t>
            </a:r>
          </a:p>
          <a:p>
            <a:pPr lvl="2"/>
            <a:r>
              <a:rPr kumimoji="1" lang="ko-KR" altLang="en-US" dirty="0"/>
              <a:t>시계열 데이터 결측값 대치 방법론</a:t>
            </a:r>
          </a:p>
          <a:p>
            <a:pPr lvl="2"/>
            <a:r>
              <a:rPr kumimoji="1" lang="ko-KR" altLang="en-US" dirty="0"/>
              <a:t>과거의 측정값과 새로운 측정값을 사용하여 모수의 평균을 추정</a:t>
            </a:r>
          </a:p>
          <a:p>
            <a:pPr lvl="2"/>
            <a:r>
              <a:rPr kumimoji="1" lang="ko-KR" altLang="en-US" dirty="0"/>
              <a:t>실측값들 사이에 있는 결측값들을 선형으로 </a:t>
            </a:r>
            <a:r>
              <a:rPr kumimoji="1" lang="ko-KR" altLang="en-US" dirty="0" smtClean="0"/>
              <a:t>보간</a:t>
            </a:r>
            <a:endParaRPr kumimoji="1" lang="en-US" altLang="ko-KR" dirty="0" smtClean="0"/>
          </a:p>
          <a:p>
            <a:r>
              <a:rPr kumimoji="1" lang="en-US" altLang="ko-KR" dirty="0"/>
              <a:t>GIS </a:t>
            </a:r>
            <a:r>
              <a:rPr kumimoji="1" lang="ko-KR" altLang="en-US" dirty="0"/>
              <a:t>보간</a:t>
            </a:r>
          </a:p>
          <a:p>
            <a:pPr lvl="1"/>
            <a:r>
              <a:rPr kumimoji="1" lang="ko-KR" altLang="en-US" dirty="0"/>
              <a:t>종관기상관측장비와 대기오염 측정소의 위치가 다르기 때문에 보간 실시</a:t>
            </a:r>
          </a:p>
          <a:p>
            <a:pPr lvl="1"/>
            <a:r>
              <a:rPr kumimoji="1" lang="ko-KR" altLang="en-US" dirty="0"/>
              <a:t>역거리가중법</a:t>
            </a:r>
            <a:r>
              <a:rPr kumimoji="1" lang="en-US" altLang="ko-KR" dirty="0"/>
              <a:t>(IDW)</a:t>
            </a:r>
          </a:p>
          <a:p>
            <a:pPr lvl="2"/>
            <a:r>
              <a:rPr kumimoji="1" lang="ko-KR" altLang="en-US" dirty="0"/>
              <a:t>종관기상관측장비의 위경도 값을 대기오염 측정소의 거리에 반비례하게 가중치를 두어 보간점의 값을 계산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 LSTM </a:t>
            </a:r>
            <a:r>
              <a:rPr kumimoji="1" lang="ko-KR" altLang="en-US" smtClean="0"/>
              <a:t>구조 및 </a:t>
            </a:r>
            <a:r>
              <a:rPr kumimoji="1" lang="en-US" altLang="ko-KR" dirty="0" smtClean="0"/>
              <a:t>hyper parameter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76355"/>
          </a:xfrm>
        </p:spPr>
        <p:txBody>
          <a:bodyPr/>
          <a:lstStyle/>
          <a:p>
            <a:r>
              <a:rPr kumimoji="1" lang="ko-KR" altLang="en-US" dirty="0"/>
              <a:t>활성화 함수 </a:t>
            </a:r>
            <a:r>
              <a:rPr kumimoji="1" lang="en-US" altLang="ko-KR" dirty="0"/>
              <a:t>: tanh(hyperbolic tangent) </a:t>
            </a:r>
            <a:endParaRPr kumimoji="1" lang="en-US" altLang="ko-KR" dirty="0" smtClean="0"/>
          </a:p>
          <a:p>
            <a:r>
              <a:rPr kumimoji="1" lang="ko-KR" altLang="en-US" dirty="0" smtClean="0"/>
              <a:t>손실 </a:t>
            </a:r>
            <a:r>
              <a:rPr kumimoji="1" lang="ko-KR" altLang="en-US" dirty="0"/>
              <a:t>함수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평균 제곱 오차</a:t>
            </a:r>
            <a:r>
              <a:rPr kumimoji="1" lang="en-US" altLang="ko-KR" dirty="0"/>
              <a:t>(</a:t>
            </a:r>
            <a:r>
              <a:rPr kumimoji="1" lang="en-US" altLang="ko-KR" dirty="0" smtClean="0"/>
              <a:t>MSE)</a:t>
            </a:r>
          </a:p>
          <a:p>
            <a:r>
              <a:rPr kumimoji="1" lang="ko-KR" altLang="en-US" dirty="0" smtClean="0"/>
              <a:t>모형 </a:t>
            </a:r>
            <a:r>
              <a:rPr kumimoji="1" lang="ko-KR" altLang="en-US" dirty="0"/>
              <a:t>학습 알고리즘 </a:t>
            </a:r>
            <a:r>
              <a:rPr kumimoji="1" lang="en-US" altLang="ko-KR" dirty="0"/>
              <a:t>: RMSProp –   </a:t>
            </a:r>
            <a:r>
              <a:rPr kumimoji="1" lang="ko-KR" altLang="en-US" dirty="0"/>
              <a:t>가중치 업데이트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A1EC103-A9A0-42D5-ABD6-BDC075E47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725237"/>
              </p:ext>
            </p:extLst>
          </p:nvPr>
        </p:nvGraphicFramePr>
        <p:xfrm>
          <a:off x="838200" y="4610264"/>
          <a:ext cx="10515600" cy="145365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03944">
                  <a:extLst>
                    <a:ext uri="{9D8B030D-6E8A-4147-A177-3AD203B41FA5}">
                      <a16:colId xmlns:a16="http://schemas.microsoft.com/office/drawing/2014/main" xmlns="" val="3767172650"/>
                    </a:ext>
                  </a:extLst>
                </a:gridCol>
                <a:gridCol w="2103944">
                  <a:extLst>
                    <a:ext uri="{9D8B030D-6E8A-4147-A177-3AD203B41FA5}">
                      <a16:colId xmlns:a16="http://schemas.microsoft.com/office/drawing/2014/main" xmlns="" val="1140015959"/>
                    </a:ext>
                  </a:extLst>
                </a:gridCol>
                <a:gridCol w="2103944">
                  <a:extLst>
                    <a:ext uri="{9D8B030D-6E8A-4147-A177-3AD203B41FA5}">
                      <a16:colId xmlns:a16="http://schemas.microsoft.com/office/drawing/2014/main" xmlns="" val="2597413713"/>
                    </a:ext>
                  </a:extLst>
                </a:gridCol>
                <a:gridCol w="2103944">
                  <a:extLst>
                    <a:ext uri="{9D8B030D-6E8A-4147-A177-3AD203B41FA5}">
                      <a16:colId xmlns:a16="http://schemas.microsoft.com/office/drawing/2014/main" xmlns="" val="1436547642"/>
                    </a:ext>
                  </a:extLst>
                </a:gridCol>
                <a:gridCol w="2099824">
                  <a:extLst>
                    <a:ext uri="{9D8B030D-6E8A-4147-A177-3AD203B41FA5}">
                      <a16:colId xmlns:a16="http://schemas.microsoft.com/office/drawing/2014/main" xmlns="" val="1439710275"/>
                    </a:ext>
                  </a:extLst>
                </a:gridCol>
              </a:tblGrid>
              <a:tr h="7268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-30" dirty="0">
                          <a:effectLst/>
                        </a:rPr>
                        <a:t>Time Step</a:t>
                      </a:r>
                      <a:endParaRPr lang="en-US" sz="2000" b="1" kern="0" spc="-3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30">
                          <a:effectLst/>
                        </a:rPr>
                        <a:t>뉴런 수</a:t>
                      </a:r>
                      <a:endParaRPr lang="ko-KR" altLang="en-US" sz="2000" b="1" kern="0" spc="-3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-30" dirty="0">
                          <a:effectLst/>
                        </a:rPr>
                        <a:t>Batch </a:t>
                      </a:r>
                      <a:r>
                        <a:rPr lang="ko-KR" altLang="en-US" sz="2000" kern="0" spc="-30">
                          <a:effectLst/>
                        </a:rPr>
                        <a:t>크기</a:t>
                      </a:r>
                      <a:endParaRPr lang="ko-KR" altLang="en-US" sz="2000" b="1" kern="0" spc="-3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30" err="1">
                          <a:effectLst/>
                        </a:rPr>
                        <a:t>학습률</a:t>
                      </a:r>
                      <a:endParaRPr lang="ko-KR" altLang="en-US" sz="2000" b="1" kern="0" spc="-3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-30" dirty="0">
                          <a:effectLst/>
                        </a:rPr>
                        <a:t>Epochs</a:t>
                      </a:r>
                      <a:endParaRPr lang="en-US" sz="2000" b="1" kern="0" spc="-3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extLst>
                  <a:ext uri="{0D108BD9-81ED-4DB2-BD59-A6C34878D82A}">
                    <a16:rowId xmlns:a16="http://schemas.microsoft.com/office/drawing/2014/main" xmlns="" val="3995312226"/>
                  </a:ext>
                </a:extLst>
              </a:tr>
              <a:tr h="7268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-30" dirty="0">
                          <a:effectLst/>
                        </a:rPr>
                        <a:t>2</a:t>
                      </a:r>
                      <a:endParaRPr lang="en-US" sz="2000" kern="0" spc="-3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-30" dirty="0">
                          <a:effectLst/>
                        </a:rPr>
                        <a:t>36</a:t>
                      </a:r>
                      <a:endParaRPr lang="en-US" sz="2000" kern="0" spc="-3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-30" dirty="0">
                          <a:effectLst/>
                        </a:rPr>
                        <a:t>128</a:t>
                      </a:r>
                      <a:endParaRPr lang="en-US" sz="2000" kern="0" spc="-3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-30" dirty="0">
                          <a:effectLst/>
                        </a:rPr>
                        <a:t>0.0005</a:t>
                      </a:r>
                      <a:endParaRPr lang="en-US" sz="2000" kern="0" spc="-3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-30" dirty="0">
                          <a:effectLst/>
                        </a:rPr>
                        <a:t>120</a:t>
                      </a:r>
                      <a:endParaRPr lang="en-US" sz="2000" kern="0" spc="-3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14871" marR="114871" marT="31758" marB="31758" anchor="ctr"/>
                </a:tc>
                <a:extLst>
                  <a:ext uri="{0D108BD9-81ED-4DB2-BD59-A6C34878D82A}">
                    <a16:rowId xmlns:a16="http://schemas.microsoft.com/office/drawing/2014/main" xmlns="" val="3118810405"/>
                  </a:ext>
                </a:extLst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3705726" y="3801978"/>
            <a:ext cx="356134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/>
              <a:t>Hyper Parameter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8291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smtClean="0"/>
              <a:t>성과</a:t>
            </a:r>
            <a:r>
              <a:rPr kumimoji="1" lang="en-US" altLang="ko-KR" sz="4000" dirty="0" smtClean="0"/>
              <a:t>:</a:t>
            </a:r>
            <a:r>
              <a:rPr kumimoji="1" lang="ko-KR" altLang="en-US" sz="4000" smtClean="0"/>
              <a:t> </a:t>
            </a:r>
            <a:r>
              <a:rPr kumimoji="1" lang="en-US" altLang="ko-KR" sz="4000" dirty="0" smtClean="0"/>
              <a:t>ARIMA </a:t>
            </a:r>
            <a:r>
              <a:rPr kumimoji="1" lang="ko-KR" altLang="en-US" sz="4000" smtClean="0"/>
              <a:t>대비 평균제곱근오차 </a:t>
            </a:r>
            <a:r>
              <a:rPr kumimoji="1" lang="en-US" altLang="ko-KR" sz="4000" dirty="0" smtClean="0"/>
              <a:t>10%</a:t>
            </a:r>
            <a:r>
              <a:rPr kumimoji="1" lang="ko-KR" altLang="en-US" sz="4000" smtClean="0"/>
              <a:t> 개선</a:t>
            </a:r>
            <a:endParaRPr kumimoji="1" lang="ko-KR" altLang="en-US" sz="4000"/>
          </a:p>
        </p:txBody>
      </p:sp>
      <p:sp>
        <p:nvSpPr>
          <p:cNvPr id="6" name="텍스트 개체 틀 5"/>
          <p:cNvSpPr>
            <a:spLocks noGrp="1"/>
          </p:cNvSpPr>
          <p:nvPr>
            <p:ph idx="1"/>
          </p:nvPr>
        </p:nvSpPr>
        <p:spPr>
          <a:xfrm>
            <a:off x="457199" y="1610471"/>
            <a:ext cx="11161059" cy="1392705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 평균제곱근 오차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 </a:t>
            </a:r>
            <a:r>
              <a:rPr kumimoji="1" lang="en-US" altLang="ko-KR" dirty="0" smtClean="0"/>
              <a:t>ARIMA &gt; LSTM &gt; kNN </a:t>
            </a:r>
            <a:r>
              <a:rPr kumimoji="1" lang="ko-KR" altLang="en-US" dirty="0" smtClean="0"/>
              <a:t>공간순환신경망</a:t>
            </a:r>
            <a:endParaRPr kumimoji="1" lang="en-US" altLang="ko-KR" dirty="0" smtClean="0"/>
          </a:p>
          <a:p>
            <a:r>
              <a:rPr kumimoji="1" lang="ko-KR" altLang="en-US" dirty="0" smtClean="0"/>
              <a:t> 인근지역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 정보 반영한 </a:t>
            </a:r>
            <a:r>
              <a:rPr kumimoji="1" lang="en-US" altLang="ko-KR" dirty="0" smtClean="0"/>
              <a:t>kNN </a:t>
            </a:r>
            <a:r>
              <a:rPr kumimoji="1" lang="ko-KR" altLang="en-US" dirty="0" smtClean="0"/>
              <a:t>공간순환신경망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예측오차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최소화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69953"/>
              </p:ext>
            </p:extLst>
          </p:nvPr>
        </p:nvGraphicFramePr>
        <p:xfrm>
          <a:off x="1727200" y="3702424"/>
          <a:ext cx="8510494" cy="3010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텍스트 상자 7"/>
          <p:cNvSpPr txBox="1"/>
          <p:nvPr/>
        </p:nvSpPr>
        <p:spPr>
          <a:xfrm>
            <a:off x="4687574" y="3108508"/>
            <a:ext cx="261962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mtClean="0"/>
              <a:t>평균제곱근오차 </a:t>
            </a:r>
            <a:r>
              <a:rPr kumimoji="1" lang="en-US" altLang="ko-KR" dirty="0" smtClean="0"/>
              <a:t>(RMSE)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62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_x317455560" descr="EMB00001bb04f4a">
            <a:extLst>
              <a:ext uri="{FF2B5EF4-FFF2-40B4-BE49-F238E27FC236}">
                <a16:creationId xmlns:a16="http://schemas.microsoft.com/office/drawing/2014/main" xmlns="" id="{F19568CF-E2C9-47E4-86E3-384B438B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12227" r="9816" b="5263"/>
          <a:stretch>
            <a:fillRect/>
          </a:stretch>
        </p:blipFill>
        <p:spPr bwMode="auto">
          <a:xfrm>
            <a:off x="0" y="2577120"/>
            <a:ext cx="3494436" cy="337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17456440" descr="EMB00001bb04f4d">
            <a:extLst>
              <a:ext uri="{FF2B5EF4-FFF2-40B4-BE49-F238E27FC236}">
                <a16:creationId xmlns:a16="http://schemas.microsoft.com/office/drawing/2014/main" xmlns="" id="{1D84237C-FF50-4260-BE72-6B4EBAB4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11942" r="9451" b="4744"/>
          <a:stretch>
            <a:fillRect/>
          </a:stretch>
        </p:blipFill>
        <p:spPr bwMode="auto">
          <a:xfrm>
            <a:off x="3994484" y="2577120"/>
            <a:ext cx="4108464" cy="337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xmlns="" id="{75E70024-DB4E-4E09-8FA8-84BDC0EC8461}"/>
              </a:ext>
            </a:extLst>
          </p:cNvPr>
          <p:cNvSpPr txBox="1"/>
          <p:nvPr/>
        </p:nvSpPr>
        <p:spPr>
          <a:xfrm>
            <a:off x="595090" y="1810240"/>
            <a:ext cx="23042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회귀분석 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xmlns="" id="{E8B9587B-8DD1-4553-AED4-F33905EDFBD5}"/>
              </a:ext>
            </a:extLst>
          </p:cNvPr>
          <p:cNvSpPr txBox="1"/>
          <p:nvPr/>
        </p:nvSpPr>
        <p:spPr>
          <a:xfrm>
            <a:off x="4896588" y="1810240"/>
            <a:ext cx="23042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ARIMA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_x317457560" descr="EMB00001bb04f57">
            <a:extLst>
              <a:ext uri="{FF2B5EF4-FFF2-40B4-BE49-F238E27FC236}">
                <a16:creationId xmlns:a16="http://schemas.microsoft.com/office/drawing/2014/main" xmlns="" id="{CC482AB9-67AE-4179-AE95-D3D728E5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t="11267" r="9618" b="5675"/>
          <a:stretch>
            <a:fillRect/>
          </a:stretch>
        </p:blipFill>
        <p:spPr bwMode="auto">
          <a:xfrm>
            <a:off x="8417957" y="2577120"/>
            <a:ext cx="3774044" cy="337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xmlns="" id="{E8B9587B-8DD1-4553-AED4-F33905EDFBD5}"/>
              </a:ext>
            </a:extLst>
          </p:cNvPr>
          <p:cNvSpPr txBox="1"/>
          <p:nvPr/>
        </p:nvSpPr>
        <p:spPr>
          <a:xfrm>
            <a:off x="9198086" y="1829604"/>
            <a:ext cx="23042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LSTM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smtClean="0"/>
              <a:t>예측 정확도 비교 </a:t>
            </a:r>
            <a:r>
              <a:rPr kumimoji="1" lang="en-US" altLang="ko-KR" sz="4000" dirty="0" smtClean="0"/>
              <a:t>:</a:t>
            </a:r>
            <a:r>
              <a:rPr kumimoji="1" lang="ko-KR" altLang="en-US" sz="4000" smtClean="0"/>
              <a:t> 강남구 </a:t>
            </a:r>
            <a:r>
              <a:rPr kumimoji="1" lang="en-US" altLang="ko-KR" sz="4000" dirty="0" smtClean="0"/>
              <a:t>PM10 </a:t>
            </a:r>
            <a:r>
              <a:rPr kumimoji="1" lang="ko-KR" altLang="en-US" sz="4000" smtClean="0"/>
              <a:t>농도</a:t>
            </a:r>
            <a:endParaRPr kumimoji="1"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139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26166" cy="2852737"/>
          </a:xfrm>
        </p:spPr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smtClean="0"/>
              <a:t> 연구성과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2017</a:t>
            </a:r>
            <a:r>
              <a:rPr kumimoji="1" lang="ko-KR" altLang="en-US" smtClean="0"/>
              <a:t>년 연구결과</a:t>
            </a:r>
            <a:endParaRPr kumimoji="1" lang="ko-KR" altLang="en-US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en-US" altLang="ko-KR" dirty="0" smtClean="0"/>
              <a:t>.</a:t>
            </a:r>
            <a:r>
              <a:rPr kumimoji="1" lang="ko-KR" altLang="en-US" smtClean="0"/>
              <a:t> </a:t>
            </a:r>
            <a:r>
              <a:rPr kumimoji="1" lang="ko-KR" altLang="en-US"/>
              <a:t>기후변화에 따른 전염성 질환 </a:t>
            </a:r>
            <a:r>
              <a:rPr kumimoji="1" lang="ko-KR" altLang="en-US" smtClean="0"/>
              <a:t>예측 </a:t>
            </a:r>
            <a:r>
              <a:rPr kumimoji="1" lang="en-US" altLang="ko-KR" dirty="0"/>
              <a:t>(</a:t>
            </a:r>
            <a:r>
              <a:rPr kumimoji="1" lang="ko-KR" altLang="en-US" smtClean="0"/>
              <a:t>강선아</a:t>
            </a:r>
            <a:r>
              <a:rPr kumimoji="1" lang="en-US" altLang="ko-KR" dirty="0"/>
              <a:t>)</a:t>
            </a:r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3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슬라이드 번호 개체 틀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533176" y="3188524"/>
            <a:ext cx="10916013" cy="3025237"/>
            <a:chOff x="107644" y="2387229"/>
            <a:chExt cx="11979582" cy="4171950"/>
          </a:xfrm>
        </p:grpSpPr>
        <p:sp>
          <p:nvSpPr>
            <p:cNvPr id="15" name="직사각형 14"/>
            <p:cNvSpPr/>
            <p:nvPr/>
          </p:nvSpPr>
          <p:spPr>
            <a:xfrm>
              <a:off x="5292139" y="4233482"/>
              <a:ext cx="1115314" cy="904617"/>
            </a:xfrm>
            <a:prstGeom prst="rect">
              <a:avLst/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ea typeface="KoPub돋움체 Bold" panose="02020603020101020101" pitchFamily="18" charset="-127"/>
                </a:rPr>
                <a:t>시공간 분석</a:t>
              </a:r>
              <a:endParaRPr lang="ko-KR" altLang="en-US" sz="1100">
                <a:ea typeface="KoPub돋움체 Bold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61292" y="4228841"/>
              <a:ext cx="1115314" cy="904617"/>
            </a:xfrm>
            <a:prstGeom prst="rect">
              <a:avLst/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ea typeface="KoPub돋움체 Bold" panose="02020603020101020101" pitchFamily="18" charset="-127"/>
                </a:rPr>
                <a:t>질병과 유의미한 변수 선정</a:t>
              </a:r>
              <a:endParaRPr lang="en-US" altLang="ko-KR" sz="1100" dirty="0" smtClean="0">
                <a:ea typeface="KoPub돋움체 Bold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044777" y="4233482"/>
              <a:ext cx="1093523" cy="904617"/>
            </a:xfrm>
            <a:prstGeom prst="rect">
              <a:avLst/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ea typeface="KoPub돋움체 Bold" panose="02020603020101020101" pitchFamily="18" charset="-127"/>
                </a:rPr>
                <a:t>Pre-Process</a:t>
              </a:r>
              <a:endParaRPr lang="ko-KR" altLang="en-US" sz="1100" b="1">
                <a:ea typeface="KoPub돋움체 Bold" panose="02020603020101020101" pitchFamily="18" charset="-127"/>
              </a:endParaRPr>
            </a:p>
          </p:txBody>
        </p:sp>
        <p:cxnSp>
          <p:nvCxnSpPr>
            <p:cNvPr id="18" name="직선 화살표 연결선 17"/>
            <p:cNvCxnSpPr>
              <a:stCxn id="17" idx="3"/>
              <a:endCxn id="15" idx="1"/>
            </p:cNvCxnSpPr>
            <p:nvPr/>
          </p:nvCxnSpPr>
          <p:spPr>
            <a:xfrm>
              <a:off x="5138300" y="4685791"/>
              <a:ext cx="153839" cy="0"/>
            </a:xfrm>
            <a:prstGeom prst="straightConnector1">
              <a:avLst/>
            </a:prstGeom>
            <a:ln w="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원통 18"/>
            <p:cNvSpPr/>
            <p:nvPr/>
          </p:nvSpPr>
          <p:spPr>
            <a:xfrm>
              <a:off x="2850705" y="3065558"/>
              <a:ext cx="973990" cy="938808"/>
            </a:xfrm>
            <a:prstGeom prst="can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ea typeface="KoPub돋움체 Bold" panose="02020603020101020101" pitchFamily="18" charset="-127"/>
                </a:rPr>
                <a:t>기후</a:t>
              </a:r>
              <a:r>
                <a:rPr lang="en-US" altLang="ko-KR" sz="1100" dirty="0" smtClean="0">
                  <a:ea typeface="KoPub돋움체 Bold" panose="02020603020101020101" pitchFamily="18" charset="-127"/>
                </a:rPr>
                <a:t>, </a:t>
              </a:r>
              <a:r>
                <a:rPr lang="ko-KR" altLang="en-US" sz="1100" smtClean="0">
                  <a:ea typeface="KoPub돋움체 Bold" panose="02020603020101020101" pitchFamily="18" charset="-127"/>
                </a:rPr>
                <a:t>대기</a:t>
              </a:r>
              <a:r>
                <a:rPr lang="en-US" altLang="ko-KR" sz="1100" dirty="0" smtClean="0">
                  <a:ea typeface="KoPub돋움체 Bold" panose="02020603020101020101" pitchFamily="18" charset="-127"/>
                </a:rPr>
                <a:t>, </a:t>
              </a:r>
              <a:r>
                <a:rPr lang="ko-KR" altLang="en-US" sz="1100" smtClean="0">
                  <a:ea typeface="KoPub돋움체 Bold" panose="02020603020101020101" pitchFamily="18" charset="-127"/>
                </a:rPr>
                <a:t>인구 데이터</a:t>
              </a:r>
              <a:endParaRPr lang="ko-KR" altLang="en-US" sz="1100">
                <a:ea typeface="KoPub돋움체 Bold" panose="02020603020101020101" pitchFamily="18" charset="-127"/>
              </a:endParaRPr>
            </a:p>
          </p:txBody>
        </p:sp>
        <p:cxnSp>
          <p:nvCxnSpPr>
            <p:cNvPr id="20" name="직선 화살표 연결선 19"/>
            <p:cNvCxnSpPr>
              <a:stCxn id="19" idx="4"/>
              <a:endCxn id="21" idx="2"/>
            </p:cNvCxnSpPr>
            <p:nvPr/>
          </p:nvCxnSpPr>
          <p:spPr>
            <a:xfrm>
              <a:off x="3824695" y="3534962"/>
              <a:ext cx="220082" cy="0"/>
            </a:xfrm>
            <a:prstGeom prst="straightConnector1">
              <a:avLst/>
            </a:prstGeom>
            <a:ln w="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한쪽 모서리가 잘린 사각형 20"/>
            <p:cNvSpPr/>
            <p:nvPr/>
          </p:nvSpPr>
          <p:spPr>
            <a:xfrm>
              <a:off x="4044777" y="3065558"/>
              <a:ext cx="1093523" cy="938808"/>
            </a:xfrm>
            <a:prstGeom prst="snip1Rect">
              <a:avLst>
                <a:gd name="adj" fmla="val 0"/>
              </a:avLst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ea typeface="KoPub돋움체 Bold" panose="02020603020101020101" pitchFamily="18" charset="-127"/>
                </a:rPr>
                <a:t>시도별 시간</a:t>
              </a:r>
              <a:r>
                <a:rPr lang="en-US" altLang="ko-KR" sz="1100" dirty="0">
                  <a:ea typeface="KoPub돋움체 Bold" panose="02020603020101020101" pitchFamily="18" charset="-127"/>
                </a:rPr>
                <a:t>, </a:t>
              </a:r>
              <a:r>
                <a:rPr lang="ko-KR" altLang="en-US" sz="1100">
                  <a:ea typeface="KoPub돋움체 Bold" panose="02020603020101020101" pitchFamily="18" charset="-127"/>
                </a:rPr>
                <a:t>공간 해상도 통일</a:t>
              </a:r>
            </a:p>
          </p:txBody>
        </p:sp>
        <p:sp>
          <p:nvSpPr>
            <p:cNvPr id="22" name="한쪽 모서리가 잘린 사각형 21"/>
            <p:cNvSpPr/>
            <p:nvPr/>
          </p:nvSpPr>
          <p:spPr>
            <a:xfrm>
              <a:off x="4044777" y="5506928"/>
              <a:ext cx="1093523" cy="887523"/>
            </a:xfrm>
            <a:prstGeom prst="snip1Rect">
              <a:avLst>
                <a:gd name="adj" fmla="val 0"/>
              </a:avLst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ea typeface="KoPub돋움체 Bold" panose="02020603020101020101" pitchFamily="18" charset="-127"/>
                </a:rPr>
                <a:t>전염성 질환 추출 및 질환 선정</a:t>
              </a:r>
            </a:p>
          </p:txBody>
        </p:sp>
        <p:cxnSp>
          <p:nvCxnSpPr>
            <p:cNvPr id="23" name="직선 화살표 연결선 22"/>
            <p:cNvCxnSpPr>
              <a:stCxn id="21" idx="1"/>
              <a:endCxn id="17" idx="0"/>
            </p:cNvCxnSpPr>
            <p:nvPr/>
          </p:nvCxnSpPr>
          <p:spPr>
            <a:xfrm>
              <a:off x="4591539" y="4004366"/>
              <a:ext cx="0" cy="229116"/>
            </a:xfrm>
            <a:prstGeom prst="straightConnector1">
              <a:avLst/>
            </a:prstGeom>
            <a:ln w="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원통 23"/>
            <p:cNvSpPr/>
            <p:nvPr/>
          </p:nvSpPr>
          <p:spPr>
            <a:xfrm>
              <a:off x="2848477" y="4854563"/>
              <a:ext cx="976218" cy="1556984"/>
            </a:xfrm>
            <a:prstGeom prst="can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ea typeface="KoPub돋움체 Bold" panose="02020603020101020101" pitchFamily="18" charset="-127"/>
                </a:rPr>
                <a:t>국민건강보험공단 </a:t>
              </a:r>
              <a:r>
                <a:rPr lang="ko-KR" altLang="en-US" sz="1100" err="1" smtClean="0">
                  <a:ea typeface="KoPub돋움체 Bold" panose="02020603020101020101" pitchFamily="18" charset="-127"/>
                </a:rPr>
                <a:t>표본코호트</a:t>
              </a:r>
              <a:r>
                <a:rPr lang="ko-KR" altLang="en-US" sz="1100" smtClean="0">
                  <a:ea typeface="KoPub돋움체 Bold" panose="02020603020101020101" pitchFamily="18" charset="-127"/>
                </a:rPr>
                <a:t> </a:t>
              </a:r>
              <a:r>
                <a:rPr lang="en-US" altLang="ko-KR" sz="1100" dirty="0" smtClean="0">
                  <a:ea typeface="KoPub돋움체 Bold" panose="02020603020101020101" pitchFamily="18" charset="-127"/>
                </a:rPr>
                <a:t>DB</a:t>
              </a:r>
              <a:endParaRPr lang="ko-KR" altLang="en-US" sz="1100">
                <a:ea typeface="KoPub돋움체 Bold" panose="02020603020101020101" pitchFamily="18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3824695" y="5869409"/>
              <a:ext cx="210559" cy="4299"/>
            </a:xfrm>
            <a:prstGeom prst="straightConnector1">
              <a:avLst/>
            </a:prstGeom>
            <a:ln w="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22" idx="3"/>
              <a:endCxn id="17" idx="2"/>
            </p:cNvCxnSpPr>
            <p:nvPr/>
          </p:nvCxnSpPr>
          <p:spPr>
            <a:xfrm flipV="1">
              <a:off x="4591539" y="5138099"/>
              <a:ext cx="0" cy="368829"/>
            </a:xfrm>
            <a:prstGeom prst="straightConnector1">
              <a:avLst/>
            </a:prstGeom>
            <a:ln w="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7830446" y="4235700"/>
              <a:ext cx="1115314" cy="904617"/>
            </a:xfrm>
            <a:prstGeom prst="rect">
              <a:avLst/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ea typeface="KoPub돋움체 Bold" panose="02020603020101020101" pitchFamily="18" charset="-127"/>
                </a:rPr>
                <a:t>예측 알고리즘 모델링 및 제시</a:t>
              </a:r>
              <a:endParaRPr lang="en-US" altLang="ko-KR" sz="1100" dirty="0" smtClean="0">
                <a:ea typeface="KoPub돋움체 Bold" panose="02020603020101020101" pitchFamily="18" charset="-127"/>
              </a:endParaRPr>
            </a:p>
          </p:txBody>
        </p:sp>
        <p:cxnSp>
          <p:nvCxnSpPr>
            <p:cNvPr id="28" name="직선 화살표 연결선 27"/>
            <p:cNvCxnSpPr>
              <a:endCxn id="27" idx="1"/>
            </p:cNvCxnSpPr>
            <p:nvPr/>
          </p:nvCxnSpPr>
          <p:spPr>
            <a:xfrm>
              <a:off x="7401479" y="4688007"/>
              <a:ext cx="428967" cy="2"/>
            </a:xfrm>
            <a:prstGeom prst="straightConnector1">
              <a:avLst/>
            </a:prstGeom>
            <a:ln w="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5" idx="3"/>
              <a:endCxn id="16" idx="1"/>
            </p:cNvCxnSpPr>
            <p:nvPr/>
          </p:nvCxnSpPr>
          <p:spPr>
            <a:xfrm flipV="1">
              <a:off x="6407453" y="4681150"/>
              <a:ext cx="153839" cy="4641"/>
            </a:xfrm>
            <a:prstGeom prst="straightConnector1">
              <a:avLst/>
            </a:prstGeom>
            <a:ln w="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원통 6"/>
            <p:cNvSpPr/>
            <p:nvPr/>
          </p:nvSpPr>
          <p:spPr>
            <a:xfrm>
              <a:off x="7715254" y="5413003"/>
              <a:ext cx="354692" cy="386652"/>
            </a:xfrm>
            <a:prstGeom prst="can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069946" y="5413002"/>
              <a:ext cx="710343" cy="3509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Resource</a:t>
              </a:r>
              <a:endParaRPr lang="ko-KR" altLang="en-US" sz="8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715254" y="6010634"/>
              <a:ext cx="354692" cy="347625"/>
            </a:xfrm>
            <a:prstGeom prst="rect">
              <a:avLst/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ea typeface="KoPub돋움체 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085115" y="5991122"/>
              <a:ext cx="631252" cy="3509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Process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606437" y="5265363"/>
              <a:ext cx="1201108" cy="1208092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43200" y="2387229"/>
              <a:ext cx="6393395" cy="4171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pic>
          <p:nvPicPr>
            <p:cNvPr id="40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8483649" y="4192151"/>
              <a:ext cx="1602550" cy="423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213799" y="4743604"/>
              <a:ext cx="2087615" cy="919588"/>
            </a:xfrm>
            <a:prstGeom prst="roundRect">
              <a:avLst>
                <a:gd name="adj" fmla="val 0"/>
              </a:avLst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ea typeface="KoPub돋움체 Bold" panose="02020603020101020101" pitchFamily="18" charset="-127"/>
                </a:rPr>
                <a:t>감염성 </a:t>
              </a:r>
              <a:r>
                <a:rPr lang="ko-KR" altLang="en-US" sz="1200" b="1">
                  <a:ea typeface="KoPub돋움체 Bold" panose="02020603020101020101" pitchFamily="18" charset="-127"/>
                </a:rPr>
                <a:t>질환 예측에 관한 문헌 </a:t>
              </a:r>
              <a:r>
                <a:rPr lang="ko-KR" altLang="en-US" sz="1200" b="1" smtClean="0">
                  <a:ea typeface="KoPub돋움체 Bold" panose="02020603020101020101" pitchFamily="18" charset="-127"/>
                </a:rPr>
                <a:t>고찰</a:t>
              </a:r>
              <a:endParaRPr lang="en-US" altLang="ko-KR" sz="1200" b="1" dirty="0" smtClean="0"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1200" b="1" dirty="0" smtClean="0">
                  <a:ea typeface="KoPub돋움체 Bold" panose="02020603020101020101" pitchFamily="18" charset="-127"/>
                </a:rPr>
                <a:t>(</a:t>
              </a:r>
              <a:r>
                <a:rPr lang="ko-KR" altLang="en-US" sz="1200" b="1" err="1" smtClean="0">
                  <a:ea typeface="KoPub돋움체 Bold" panose="02020603020101020101" pitchFamily="18" charset="-127"/>
                </a:rPr>
                <a:t>머신러닝</a:t>
              </a:r>
              <a:r>
                <a:rPr lang="ko-KR" altLang="en-US" sz="1200" b="1" smtClean="0">
                  <a:ea typeface="KoPub돋움체 Bold" panose="02020603020101020101" pitchFamily="18" charset="-127"/>
                </a:rPr>
                <a:t> 방법론 이용</a:t>
              </a:r>
              <a:r>
                <a:rPr lang="en-US" altLang="ko-KR" sz="1200" b="1" dirty="0" smtClean="0">
                  <a:ea typeface="KoPub돋움체 Bold" panose="02020603020101020101" pitchFamily="18" charset="-127"/>
                </a:rPr>
                <a:t>)</a:t>
              </a:r>
              <a:endParaRPr lang="ko-KR" altLang="en-US" sz="1200" b="1">
                <a:ea typeface="KoPub돋움체 Bold" panose="02020603020101020101" pitchFamily="18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13800" y="3613724"/>
              <a:ext cx="2087615" cy="919588"/>
            </a:xfrm>
            <a:prstGeom prst="roundRect">
              <a:avLst>
                <a:gd name="adj" fmla="val 0"/>
              </a:avLst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ea typeface="KoPub돋움체 Bold" panose="02020603020101020101" pitchFamily="18" charset="-127"/>
                </a:rPr>
                <a:t>기후</a:t>
              </a:r>
              <a:r>
                <a:rPr lang="en-US" altLang="ko-KR" sz="1200" b="1" dirty="0" smtClean="0">
                  <a:ea typeface="KoPub돋움체 Bold" panose="02020603020101020101" pitchFamily="18" charset="-127"/>
                </a:rPr>
                <a:t>, </a:t>
              </a:r>
              <a:r>
                <a:rPr lang="ko-KR" altLang="en-US" sz="1200" b="1" smtClean="0">
                  <a:ea typeface="KoPub돋움체 Bold" panose="02020603020101020101" pitchFamily="18" charset="-127"/>
                </a:rPr>
                <a:t>대기요소가 감염성 질환에 미치는 영향에 대한 문헌 고찰</a:t>
              </a:r>
              <a:endParaRPr lang="ko-KR" altLang="en-US" sz="1200" b="1">
                <a:ea typeface="KoPub돋움체 Bold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644" y="2387229"/>
              <a:ext cx="2302181" cy="4171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41" name="그룹 423"/>
            <p:cNvGrpSpPr/>
            <p:nvPr/>
          </p:nvGrpSpPr>
          <p:grpSpPr>
            <a:xfrm>
              <a:off x="265042" y="2440712"/>
              <a:ext cx="2002498" cy="552450"/>
              <a:chOff x="1316954" y="3131607"/>
              <a:chExt cx="2494392" cy="447877"/>
            </a:xfrm>
          </p:grpSpPr>
          <p:grpSp>
            <p:nvGrpSpPr>
              <p:cNvPr id="42" name="그룹 548"/>
              <p:cNvGrpSpPr/>
              <p:nvPr/>
            </p:nvGrpSpPr>
            <p:grpSpPr>
              <a:xfrm>
                <a:off x="1316954" y="3131607"/>
                <a:ext cx="2494392" cy="447877"/>
                <a:chOff x="7237296" y="898747"/>
                <a:chExt cx="863093" cy="541975"/>
              </a:xfrm>
            </p:grpSpPr>
            <p:sp>
              <p:nvSpPr>
                <p:cNvPr id="44" name="육각형 43"/>
                <p:cNvSpPr/>
                <p:nvPr/>
              </p:nvSpPr>
              <p:spPr>
                <a:xfrm>
                  <a:off x="7237296" y="898747"/>
                  <a:ext cx="863093" cy="541975"/>
                </a:xfrm>
                <a:prstGeom prst="hexagon">
                  <a:avLst/>
                </a:prstGeom>
                <a:gradFill>
                  <a:gsLst>
                    <a:gs pos="50000">
                      <a:srgbClr val="0070C0"/>
                    </a:gs>
                    <a:gs pos="52000">
                      <a:srgbClr val="005EA4"/>
                    </a:gs>
                  </a:gsLst>
                  <a:lin ang="5400000" scaled="0"/>
                </a:gradFill>
                <a:ln>
                  <a:solidFill>
                    <a:schemeClr val="accent1"/>
                  </a:solidFill>
                </a:ln>
                <a:effectLst>
                  <a:outerShdw dist="38100" dir="5400000" algn="ctr" rotWithShape="0">
                    <a:srgbClr val="000000">
                      <a:alpha val="1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자유형 44"/>
                <p:cNvSpPr/>
                <p:nvPr/>
              </p:nvSpPr>
              <p:spPr>
                <a:xfrm>
                  <a:off x="7242070" y="910400"/>
                  <a:ext cx="858319" cy="507204"/>
                </a:xfrm>
                <a:custGeom>
                  <a:avLst/>
                  <a:gdLst>
                    <a:gd name="connsiteX0" fmla="*/ 0 w 1745673"/>
                    <a:gd name="connsiteY0" fmla="*/ 1282535 h 1282535"/>
                    <a:gd name="connsiteX1" fmla="*/ 1745673 w 1745673"/>
                    <a:gd name="connsiteY1" fmla="*/ 665018 h 1282535"/>
                    <a:gd name="connsiteX2" fmla="*/ 1389413 w 1745673"/>
                    <a:gd name="connsiteY2" fmla="*/ 0 h 1282535"/>
                    <a:gd name="connsiteX3" fmla="*/ 23750 w 1745673"/>
                    <a:gd name="connsiteY3" fmla="*/ 0 h 1282535"/>
                    <a:gd name="connsiteX4" fmla="*/ 0 w 1745673"/>
                    <a:gd name="connsiteY4" fmla="*/ 1282535 h 1282535"/>
                    <a:gd name="connsiteX0" fmla="*/ 0 w 1389413"/>
                    <a:gd name="connsiteY0" fmla="*/ 1282535 h 1282535"/>
                    <a:gd name="connsiteX1" fmla="*/ 1389413 w 1389413"/>
                    <a:gd name="connsiteY1" fmla="*/ 0 h 1282535"/>
                    <a:gd name="connsiteX2" fmla="*/ 23750 w 1389413"/>
                    <a:gd name="connsiteY2" fmla="*/ 0 h 1282535"/>
                    <a:gd name="connsiteX3" fmla="*/ 0 w 1389413"/>
                    <a:gd name="connsiteY3" fmla="*/ 1282535 h 1282535"/>
                    <a:gd name="connsiteX0" fmla="*/ 0 w 1389413"/>
                    <a:gd name="connsiteY0" fmla="*/ 1282535 h 1282535"/>
                    <a:gd name="connsiteX1" fmla="*/ 1389413 w 1389413"/>
                    <a:gd name="connsiteY1" fmla="*/ 0 h 1282535"/>
                    <a:gd name="connsiteX2" fmla="*/ 405061 w 1389413"/>
                    <a:gd name="connsiteY2" fmla="*/ 0 h 1282535"/>
                    <a:gd name="connsiteX3" fmla="*/ 0 w 1389413"/>
                    <a:gd name="connsiteY3" fmla="*/ 1282535 h 1282535"/>
                    <a:gd name="connsiteX0" fmla="*/ 0 w 1308530"/>
                    <a:gd name="connsiteY0" fmla="*/ 681681 h 681681"/>
                    <a:gd name="connsiteX1" fmla="*/ 1308530 w 1308530"/>
                    <a:gd name="connsiteY1" fmla="*/ 0 h 681681"/>
                    <a:gd name="connsiteX2" fmla="*/ 324178 w 1308530"/>
                    <a:gd name="connsiteY2" fmla="*/ 0 h 681681"/>
                    <a:gd name="connsiteX3" fmla="*/ 0 w 1308530"/>
                    <a:gd name="connsiteY3" fmla="*/ 681681 h 681681"/>
                    <a:gd name="connsiteX0" fmla="*/ 0 w 1308530"/>
                    <a:gd name="connsiteY0" fmla="*/ 681681 h 681681"/>
                    <a:gd name="connsiteX1" fmla="*/ 703634 w 1308530"/>
                    <a:gd name="connsiteY1" fmla="*/ 305392 h 681681"/>
                    <a:gd name="connsiteX2" fmla="*/ 1308530 w 1308530"/>
                    <a:gd name="connsiteY2" fmla="*/ 0 h 681681"/>
                    <a:gd name="connsiteX3" fmla="*/ 324178 w 1308530"/>
                    <a:gd name="connsiteY3" fmla="*/ 0 h 681681"/>
                    <a:gd name="connsiteX4" fmla="*/ 0 w 1308530"/>
                    <a:gd name="connsiteY4" fmla="*/ 681681 h 681681"/>
                    <a:gd name="connsiteX0" fmla="*/ 0 w 1308530"/>
                    <a:gd name="connsiteY0" fmla="*/ 681681 h 975576"/>
                    <a:gd name="connsiteX1" fmla="*/ 160555 w 1308530"/>
                    <a:gd name="connsiteY1" fmla="*/ 975576 h 975576"/>
                    <a:gd name="connsiteX2" fmla="*/ 1308530 w 1308530"/>
                    <a:gd name="connsiteY2" fmla="*/ 0 h 975576"/>
                    <a:gd name="connsiteX3" fmla="*/ 324178 w 1308530"/>
                    <a:gd name="connsiteY3" fmla="*/ 0 h 975576"/>
                    <a:gd name="connsiteX4" fmla="*/ 0 w 1308530"/>
                    <a:gd name="connsiteY4" fmla="*/ 681681 h 975576"/>
                    <a:gd name="connsiteX0" fmla="*/ 0 w 1316041"/>
                    <a:gd name="connsiteY0" fmla="*/ 681681 h 975576"/>
                    <a:gd name="connsiteX1" fmla="*/ 160555 w 1316041"/>
                    <a:gd name="connsiteY1" fmla="*/ 975576 h 975576"/>
                    <a:gd name="connsiteX2" fmla="*/ 1308530 w 1316041"/>
                    <a:gd name="connsiteY2" fmla="*/ 0 h 975576"/>
                    <a:gd name="connsiteX3" fmla="*/ 1316041 w 1316041"/>
                    <a:gd name="connsiteY3" fmla="*/ 4965 h 975576"/>
                    <a:gd name="connsiteX4" fmla="*/ 324178 w 1316041"/>
                    <a:gd name="connsiteY4" fmla="*/ 0 h 975576"/>
                    <a:gd name="connsiteX5" fmla="*/ 0 w 1316041"/>
                    <a:gd name="connsiteY5" fmla="*/ 681681 h 975576"/>
                    <a:gd name="connsiteX0" fmla="*/ 0 w 1316041"/>
                    <a:gd name="connsiteY0" fmla="*/ 681681 h 975576"/>
                    <a:gd name="connsiteX1" fmla="*/ 160555 w 1316041"/>
                    <a:gd name="connsiteY1" fmla="*/ 975576 h 975576"/>
                    <a:gd name="connsiteX2" fmla="*/ 1308530 w 1316041"/>
                    <a:gd name="connsiteY2" fmla="*/ 0 h 975576"/>
                    <a:gd name="connsiteX3" fmla="*/ 1316041 w 1316041"/>
                    <a:gd name="connsiteY3" fmla="*/ 4965 h 975576"/>
                    <a:gd name="connsiteX4" fmla="*/ 144819 w 1316041"/>
                    <a:gd name="connsiteY4" fmla="*/ 43152 h 975576"/>
                    <a:gd name="connsiteX5" fmla="*/ 0 w 1316041"/>
                    <a:gd name="connsiteY5" fmla="*/ 681681 h 975576"/>
                    <a:gd name="connsiteX0" fmla="*/ 0 w 1316041"/>
                    <a:gd name="connsiteY0" fmla="*/ 681681 h 1191337"/>
                    <a:gd name="connsiteX1" fmla="*/ 149345 w 1316041"/>
                    <a:gd name="connsiteY1" fmla="*/ 1191337 h 1191337"/>
                    <a:gd name="connsiteX2" fmla="*/ 1308530 w 1316041"/>
                    <a:gd name="connsiteY2" fmla="*/ 0 h 1191337"/>
                    <a:gd name="connsiteX3" fmla="*/ 1316041 w 1316041"/>
                    <a:gd name="connsiteY3" fmla="*/ 4965 h 1191337"/>
                    <a:gd name="connsiteX4" fmla="*/ 144819 w 1316041"/>
                    <a:gd name="connsiteY4" fmla="*/ 43152 h 1191337"/>
                    <a:gd name="connsiteX5" fmla="*/ 0 w 1316041"/>
                    <a:gd name="connsiteY5" fmla="*/ 681681 h 1191337"/>
                    <a:gd name="connsiteX0" fmla="*/ 0 w 1360881"/>
                    <a:gd name="connsiteY0" fmla="*/ 681681 h 1191337"/>
                    <a:gd name="connsiteX1" fmla="*/ 194185 w 1360881"/>
                    <a:gd name="connsiteY1" fmla="*/ 1191337 h 1191337"/>
                    <a:gd name="connsiteX2" fmla="*/ 1353370 w 1360881"/>
                    <a:gd name="connsiteY2" fmla="*/ 0 h 1191337"/>
                    <a:gd name="connsiteX3" fmla="*/ 1360881 w 1360881"/>
                    <a:gd name="connsiteY3" fmla="*/ 4965 h 1191337"/>
                    <a:gd name="connsiteX4" fmla="*/ 189659 w 1360881"/>
                    <a:gd name="connsiteY4" fmla="*/ 43152 h 1191337"/>
                    <a:gd name="connsiteX5" fmla="*/ 0 w 1360881"/>
                    <a:gd name="connsiteY5" fmla="*/ 681681 h 1191337"/>
                    <a:gd name="connsiteX0" fmla="*/ 0 w 1360881"/>
                    <a:gd name="connsiteY0" fmla="*/ 715927 h 1225583"/>
                    <a:gd name="connsiteX1" fmla="*/ 194185 w 1360881"/>
                    <a:gd name="connsiteY1" fmla="*/ 1225583 h 1225583"/>
                    <a:gd name="connsiteX2" fmla="*/ 1353370 w 1360881"/>
                    <a:gd name="connsiteY2" fmla="*/ 34246 h 1225583"/>
                    <a:gd name="connsiteX3" fmla="*/ 1360881 w 1360881"/>
                    <a:gd name="connsiteY3" fmla="*/ 39211 h 1225583"/>
                    <a:gd name="connsiteX4" fmla="*/ 250734 w 1360881"/>
                    <a:gd name="connsiteY4" fmla="*/ 0 h 1225583"/>
                    <a:gd name="connsiteX5" fmla="*/ 0 w 1360881"/>
                    <a:gd name="connsiteY5" fmla="*/ 715927 h 1225583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53370 w 1384374"/>
                    <a:gd name="connsiteY2" fmla="*/ 40184 h 1231521"/>
                    <a:gd name="connsiteX3" fmla="*/ 1384374 w 1384374"/>
                    <a:gd name="connsiteY3" fmla="*/ 0 h 1231521"/>
                    <a:gd name="connsiteX4" fmla="*/ 250734 w 1384374"/>
                    <a:gd name="connsiteY4" fmla="*/ 5938 h 1231521"/>
                    <a:gd name="connsiteX5" fmla="*/ 0 w 1384374"/>
                    <a:gd name="connsiteY5" fmla="*/ 721865 h 1231521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53370 w 1384374"/>
                    <a:gd name="connsiteY2" fmla="*/ 40184 h 1231521"/>
                    <a:gd name="connsiteX3" fmla="*/ 1384374 w 1384374"/>
                    <a:gd name="connsiteY3" fmla="*/ 0 h 1231521"/>
                    <a:gd name="connsiteX4" fmla="*/ 208451 w 1384374"/>
                    <a:gd name="connsiteY4" fmla="*/ 27795 h 1231521"/>
                    <a:gd name="connsiteX5" fmla="*/ 0 w 1384374"/>
                    <a:gd name="connsiteY5" fmla="*/ 721865 h 1231521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53370 w 1384374"/>
                    <a:gd name="connsiteY2" fmla="*/ 40184 h 1231521"/>
                    <a:gd name="connsiteX3" fmla="*/ 1384374 w 1384374"/>
                    <a:gd name="connsiteY3" fmla="*/ 0 h 1231521"/>
                    <a:gd name="connsiteX4" fmla="*/ 229592 w 1384374"/>
                    <a:gd name="connsiteY4" fmla="*/ 16868 h 1231521"/>
                    <a:gd name="connsiteX5" fmla="*/ 0 w 1384374"/>
                    <a:gd name="connsiteY5" fmla="*/ 721865 h 1231521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84374 w 1384374"/>
                    <a:gd name="connsiteY2" fmla="*/ 0 h 1231521"/>
                    <a:gd name="connsiteX3" fmla="*/ 229592 w 1384374"/>
                    <a:gd name="connsiteY3" fmla="*/ 16868 h 1231521"/>
                    <a:gd name="connsiteX4" fmla="*/ 0 w 1384374"/>
                    <a:gd name="connsiteY4" fmla="*/ 721865 h 1231521"/>
                    <a:gd name="connsiteX0" fmla="*/ 0 w 1370280"/>
                    <a:gd name="connsiteY0" fmla="*/ 704997 h 1214653"/>
                    <a:gd name="connsiteX1" fmla="*/ 194185 w 1370280"/>
                    <a:gd name="connsiteY1" fmla="*/ 1214653 h 1214653"/>
                    <a:gd name="connsiteX2" fmla="*/ 1370280 w 1370280"/>
                    <a:gd name="connsiteY2" fmla="*/ 4991 h 1214653"/>
                    <a:gd name="connsiteX3" fmla="*/ 229592 w 1370280"/>
                    <a:gd name="connsiteY3" fmla="*/ 0 h 1214653"/>
                    <a:gd name="connsiteX4" fmla="*/ 0 w 1370280"/>
                    <a:gd name="connsiteY4" fmla="*/ 704997 h 1214653"/>
                    <a:gd name="connsiteX0" fmla="*/ 0 w 1370280"/>
                    <a:gd name="connsiteY0" fmla="*/ 704997 h 1214653"/>
                    <a:gd name="connsiteX1" fmla="*/ 194185 w 1370280"/>
                    <a:gd name="connsiteY1" fmla="*/ 1214653 h 1214653"/>
                    <a:gd name="connsiteX2" fmla="*/ 1370280 w 1370280"/>
                    <a:gd name="connsiteY2" fmla="*/ 4991 h 1214653"/>
                    <a:gd name="connsiteX3" fmla="*/ 61023 w 1370280"/>
                    <a:gd name="connsiteY3" fmla="*/ 0 h 1214653"/>
                    <a:gd name="connsiteX4" fmla="*/ 0 w 1370280"/>
                    <a:gd name="connsiteY4" fmla="*/ 704997 h 1214653"/>
                    <a:gd name="connsiteX0" fmla="*/ 0 w 1382923"/>
                    <a:gd name="connsiteY0" fmla="*/ 704996 h 1214653"/>
                    <a:gd name="connsiteX1" fmla="*/ 206828 w 1382923"/>
                    <a:gd name="connsiteY1" fmla="*/ 1214653 h 1214653"/>
                    <a:gd name="connsiteX2" fmla="*/ 1382923 w 1382923"/>
                    <a:gd name="connsiteY2" fmla="*/ 4991 h 1214653"/>
                    <a:gd name="connsiteX3" fmla="*/ 73666 w 1382923"/>
                    <a:gd name="connsiteY3" fmla="*/ 0 h 1214653"/>
                    <a:gd name="connsiteX4" fmla="*/ 0 w 1382923"/>
                    <a:gd name="connsiteY4" fmla="*/ 704996 h 1214653"/>
                    <a:gd name="connsiteX0" fmla="*/ 0 w 1382923"/>
                    <a:gd name="connsiteY0" fmla="*/ 704996 h 1352365"/>
                    <a:gd name="connsiteX1" fmla="*/ 78294 w 1382923"/>
                    <a:gd name="connsiteY1" fmla="*/ 1352365 h 1352365"/>
                    <a:gd name="connsiteX2" fmla="*/ 1382923 w 1382923"/>
                    <a:gd name="connsiteY2" fmla="*/ 4991 h 1352365"/>
                    <a:gd name="connsiteX3" fmla="*/ 73666 w 1382923"/>
                    <a:gd name="connsiteY3" fmla="*/ 0 h 1352365"/>
                    <a:gd name="connsiteX4" fmla="*/ 0 w 1382923"/>
                    <a:gd name="connsiteY4" fmla="*/ 704996 h 1352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2923" h="1352365">
                      <a:moveTo>
                        <a:pt x="0" y="704996"/>
                      </a:moveTo>
                      <a:lnTo>
                        <a:pt x="78294" y="1352365"/>
                      </a:lnTo>
                      <a:lnTo>
                        <a:pt x="1382923" y="4991"/>
                      </a:lnTo>
                      <a:lnTo>
                        <a:pt x="73666" y="0"/>
                      </a:lnTo>
                      <a:lnTo>
                        <a:pt x="0" y="704996"/>
                      </a:lnTo>
                      <a:close/>
                    </a:path>
                  </a:pathLst>
                </a:custGeom>
                <a:gradFill>
                  <a:gsLst>
                    <a:gs pos="0">
                      <a:prstClr val="white">
                        <a:alpha val="25000"/>
                      </a:prst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400" b="1" smtClean="0">
                      <a:solidFill>
                        <a:prstClr val="white"/>
                      </a:solidFill>
                      <a:latin typeface="+mj-ea"/>
                      <a:ea typeface="+mj-ea"/>
                    </a:rPr>
                    <a:t>문헌 고찰</a:t>
                  </a:r>
                  <a:endParaRPr lang="ko-KR" altLang="en-US" sz="1400" b="1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pic>
            <p:nvPicPr>
              <p:cNvPr id="43" name="Picture 3" descr="E:\PNG\기타\빛광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6315" y="3140961"/>
                <a:ext cx="1958892" cy="32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그룹 423"/>
            <p:cNvGrpSpPr/>
            <p:nvPr/>
          </p:nvGrpSpPr>
          <p:grpSpPr>
            <a:xfrm>
              <a:off x="4439310" y="2438738"/>
              <a:ext cx="2812794" cy="552450"/>
              <a:chOff x="1316954" y="3131609"/>
              <a:chExt cx="2494392" cy="447877"/>
            </a:xfrm>
          </p:grpSpPr>
          <p:grpSp>
            <p:nvGrpSpPr>
              <p:cNvPr id="47" name="그룹 548"/>
              <p:cNvGrpSpPr/>
              <p:nvPr/>
            </p:nvGrpSpPr>
            <p:grpSpPr>
              <a:xfrm>
                <a:off x="1316954" y="3131609"/>
                <a:ext cx="2494392" cy="447877"/>
                <a:chOff x="7237296" y="898750"/>
                <a:chExt cx="863093" cy="541975"/>
              </a:xfrm>
            </p:grpSpPr>
            <p:sp>
              <p:nvSpPr>
                <p:cNvPr id="49" name="육각형 48"/>
                <p:cNvSpPr/>
                <p:nvPr/>
              </p:nvSpPr>
              <p:spPr>
                <a:xfrm>
                  <a:off x="7237296" y="898750"/>
                  <a:ext cx="863093" cy="541975"/>
                </a:xfrm>
                <a:prstGeom prst="hexagon">
                  <a:avLst/>
                </a:prstGeom>
                <a:gradFill>
                  <a:gsLst>
                    <a:gs pos="50000">
                      <a:srgbClr val="0070C0"/>
                    </a:gs>
                    <a:gs pos="52000">
                      <a:srgbClr val="005EA4"/>
                    </a:gs>
                  </a:gsLst>
                  <a:lin ang="5400000" scaled="0"/>
                </a:gradFill>
                <a:ln>
                  <a:noFill/>
                </a:ln>
                <a:effectLst>
                  <a:outerShdw dist="38100" dir="5400000" algn="ctr" rotWithShape="0">
                    <a:srgbClr val="000000">
                      <a:alpha val="1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자유형 49"/>
                <p:cNvSpPr/>
                <p:nvPr/>
              </p:nvSpPr>
              <p:spPr>
                <a:xfrm>
                  <a:off x="7242070" y="910400"/>
                  <a:ext cx="858319" cy="507204"/>
                </a:xfrm>
                <a:custGeom>
                  <a:avLst/>
                  <a:gdLst>
                    <a:gd name="connsiteX0" fmla="*/ 0 w 1745673"/>
                    <a:gd name="connsiteY0" fmla="*/ 1282535 h 1282535"/>
                    <a:gd name="connsiteX1" fmla="*/ 1745673 w 1745673"/>
                    <a:gd name="connsiteY1" fmla="*/ 665018 h 1282535"/>
                    <a:gd name="connsiteX2" fmla="*/ 1389413 w 1745673"/>
                    <a:gd name="connsiteY2" fmla="*/ 0 h 1282535"/>
                    <a:gd name="connsiteX3" fmla="*/ 23750 w 1745673"/>
                    <a:gd name="connsiteY3" fmla="*/ 0 h 1282535"/>
                    <a:gd name="connsiteX4" fmla="*/ 0 w 1745673"/>
                    <a:gd name="connsiteY4" fmla="*/ 1282535 h 1282535"/>
                    <a:gd name="connsiteX0" fmla="*/ 0 w 1389413"/>
                    <a:gd name="connsiteY0" fmla="*/ 1282535 h 1282535"/>
                    <a:gd name="connsiteX1" fmla="*/ 1389413 w 1389413"/>
                    <a:gd name="connsiteY1" fmla="*/ 0 h 1282535"/>
                    <a:gd name="connsiteX2" fmla="*/ 23750 w 1389413"/>
                    <a:gd name="connsiteY2" fmla="*/ 0 h 1282535"/>
                    <a:gd name="connsiteX3" fmla="*/ 0 w 1389413"/>
                    <a:gd name="connsiteY3" fmla="*/ 1282535 h 1282535"/>
                    <a:gd name="connsiteX0" fmla="*/ 0 w 1389413"/>
                    <a:gd name="connsiteY0" fmla="*/ 1282535 h 1282535"/>
                    <a:gd name="connsiteX1" fmla="*/ 1389413 w 1389413"/>
                    <a:gd name="connsiteY1" fmla="*/ 0 h 1282535"/>
                    <a:gd name="connsiteX2" fmla="*/ 405061 w 1389413"/>
                    <a:gd name="connsiteY2" fmla="*/ 0 h 1282535"/>
                    <a:gd name="connsiteX3" fmla="*/ 0 w 1389413"/>
                    <a:gd name="connsiteY3" fmla="*/ 1282535 h 1282535"/>
                    <a:gd name="connsiteX0" fmla="*/ 0 w 1308530"/>
                    <a:gd name="connsiteY0" fmla="*/ 681681 h 681681"/>
                    <a:gd name="connsiteX1" fmla="*/ 1308530 w 1308530"/>
                    <a:gd name="connsiteY1" fmla="*/ 0 h 681681"/>
                    <a:gd name="connsiteX2" fmla="*/ 324178 w 1308530"/>
                    <a:gd name="connsiteY2" fmla="*/ 0 h 681681"/>
                    <a:gd name="connsiteX3" fmla="*/ 0 w 1308530"/>
                    <a:gd name="connsiteY3" fmla="*/ 681681 h 681681"/>
                    <a:gd name="connsiteX0" fmla="*/ 0 w 1308530"/>
                    <a:gd name="connsiteY0" fmla="*/ 681681 h 681681"/>
                    <a:gd name="connsiteX1" fmla="*/ 703634 w 1308530"/>
                    <a:gd name="connsiteY1" fmla="*/ 305392 h 681681"/>
                    <a:gd name="connsiteX2" fmla="*/ 1308530 w 1308530"/>
                    <a:gd name="connsiteY2" fmla="*/ 0 h 681681"/>
                    <a:gd name="connsiteX3" fmla="*/ 324178 w 1308530"/>
                    <a:gd name="connsiteY3" fmla="*/ 0 h 681681"/>
                    <a:gd name="connsiteX4" fmla="*/ 0 w 1308530"/>
                    <a:gd name="connsiteY4" fmla="*/ 681681 h 681681"/>
                    <a:gd name="connsiteX0" fmla="*/ 0 w 1308530"/>
                    <a:gd name="connsiteY0" fmla="*/ 681681 h 975576"/>
                    <a:gd name="connsiteX1" fmla="*/ 160555 w 1308530"/>
                    <a:gd name="connsiteY1" fmla="*/ 975576 h 975576"/>
                    <a:gd name="connsiteX2" fmla="*/ 1308530 w 1308530"/>
                    <a:gd name="connsiteY2" fmla="*/ 0 h 975576"/>
                    <a:gd name="connsiteX3" fmla="*/ 324178 w 1308530"/>
                    <a:gd name="connsiteY3" fmla="*/ 0 h 975576"/>
                    <a:gd name="connsiteX4" fmla="*/ 0 w 1308530"/>
                    <a:gd name="connsiteY4" fmla="*/ 681681 h 975576"/>
                    <a:gd name="connsiteX0" fmla="*/ 0 w 1316041"/>
                    <a:gd name="connsiteY0" fmla="*/ 681681 h 975576"/>
                    <a:gd name="connsiteX1" fmla="*/ 160555 w 1316041"/>
                    <a:gd name="connsiteY1" fmla="*/ 975576 h 975576"/>
                    <a:gd name="connsiteX2" fmla="*/ 1308530 w 1316041"/>
                    <a:gd name="connsiteY2" fmla="*/ 0 h 975576"/>
                    <a:gd name="connsiteX3" fmla="*/ 1316041 w 1316041"/>
                    <a:gd name="connsiteY3" fmla="*/ 4965 h 975576"/>
                    <a:gd name="connsiteX4" fmla="*/ 324178 w 1316041"/>
                    <a:gd name="connsiteY4" fmla="*/ 0 h 975576"/>
                    <a:gd name="connsiteX5" fmla="*/ 0 w 1316041"/>
                    <a:gd name="connsiteY5" fmla="*/ 681681 h 975576"/>
                    <a:gd name="connsiteX0" fmla="*/ 0 w 1316041"/>
                    <a:gd name="connsiteY0" fmla="*/ 681681 h 975576"/>
                    <a:gd name="connsiteX1" fmla="*/ 160555 w 1316041"/>
                    <a:gd name="connsiteY1" fmla="*/ 975576 h 975576"/>
                    <a:gd name="connsiteX2" fmla="*/ 1308530 w 1316041"/>
                    <a:gd name="connsiteY2" fmla="*/ 0 h 975576"/>
                    <a:gd name="connsiteX3" fmla="*/ 1316041 w 1316041"/>
                    <a:gd name="connsiteY3" fmla="*/ 4965 h 975576"/>
                    <a:gd name="connsiteX4" fmla="*/ 144819 w 1316041"/>
                    <a:gd name="connsiteY4" fmla="*/ 43152 h 975576"/>
                    <a:gd name="connsiteX5" fmla="*/ 0 w 1316041"/>
                    <a:gd name="connsiteY5" fmla="*/ 681681 h 975576"/>
                    <a:gd name="connsiteX0" fmla="*/ 0 w 1316041"/>
                    <a:gd name="connsiteY0" fmla="*/ 681681 h 1191337"/>
                    <a:gd name="connsiteX1" fmla="*/ 149345 w 1316041"/>
                    <a:gd name="connsiteY1" fmla="*/ 1191337 h 1191337"/>
                    <a:gd name="connsiteX2" fmla="*/ 1308530 w 1316041"/>
                    <a:gd name="connsiteY2" fmla="*/ 0 h 1191337"/>
                    <a:gd name="connsiteX3" fmla="*/ 1316041 w 1316041"/>
                    <a:gd name="connsiteY3" fmla="*/ 4965 h 1191337"/>
                    <a:gd name="connsiteX4" fmla="*/ 144819 w 1316041"/>
                    <a:gd name="connsiteY4" fmla="*/ 43152 h 1191337"/>
                    <a:gd name="connsiteX5" fmla="*/ 0 w 1316041"/>
                    <a:gd name="connsiteY5" fmla="*/ 681681 h 1191337"/>
                    <a:gd name="connsiteX0" fmla="*/ 0 w 1360881"/>
                    <a:gd name="connsiteY0" fmla="*/ 681681 h 1191337"/>
                    <a:gd name="connsiteX1" fmla="*/ 194185 w 1360881"/>
                    <a:gd name="connsiteY1" fmla="*/ 1191337 h 1191337"/>
                    <a:gd name="connsiteX2" fmla="*/ 1353370 w 1360881"/>
                    <a:gd name="connsiteY2" fmla="*/ 0 h 1191337"/>
                    <a:gd name="connsiteX3" fmla="*/ 1360881 w 1360881"/>
                    <a:gd name="connsiteY3" fmla="*/ 4965 h 1191337"/>
                    <a:gd name="connsiteX4" fmla="*/ 189659 w 1360881"/>
                    <a:gd name="connsiteY4" fmla="*/ 43152 h 1191337"/>
                    <a:gd name="connsiteX5" fmla="*/ 0 w 1360881"/>
                    <a:gd name="connsiteY5" fmla="*/ 681681 h 1191337"/>
                    <a:gd name="connsiteX0" fmla="*/ 0 w 1360881"/>
                    <a:gd name="connsiteY0" fmla="*/ 715927 h 1225583"/>
                    <a:gd name="connsiteX1" fmla="*/ 194185 w 1360881"/>
                    <a:gd name="connsiteY1" fmla="*/ 1225583 h 1225583"/>
                    <a:gd name="connsiteX2" fmla="*/ 1353370 w 1360881"/>
                    <a:gd name="connsiteY2" fmla="*/ 34246 h 1225583"/>
                    <a:gd name="connsiteX3" fmla="*/ 1360881 w 1360881"/>
                    <a:gd name="connsiteY3" fmla="*/ 39211 h 1225583"/>
                    <a:gd name="connsiteX4" fmla="*/ 250734 w 1360881"/>
                    <a:gd name="connsiteY4" fmla="*/ 0 h 1225583"/>
                    <a:gd name="connsiteX5" fmla="*/ 0 w 1360881"/>
                    <a:gd name="connsiteY5" fmla="*/ 715927 h 1225583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53370 w 1384374"/>
                    <a:gd name="connsiteY2" fmla="*/ 40184 h 1231521"/>
                    <a:gd name="connsiteX3" fmla="*/ 1384374 w 1384374"/>
                    <a:gd name="connsiteY3" fmla="*/ 0 h 1231521"/>
                    <a:gd name="connsiteX4" fmla="*/ 250734 w 1384374"/>
                    <a:gd name="connsiteY4" fmla="*/ 5938 h 1231521"/>
                    <a:gd name="connsiteX5" fmla="*/ 0 w 1384374"/>
                    <a:gd name="connsiteY5" fmla="*/ 721865 h 1231521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53370 w 1384374"/>
                    <a:gd name="connsiteY2" fmla="*/ 40184 h 1231521"/>
                    <a:gd name="connsiteX3" fmla="*/ 1384374 w 1384374"/>
                    <a:gd name="connsiteY3" fmla="*/ 0 h 1231521"/>
                    <a:gd name="connsiteX4" fmla="*/ 208451 w 1384374"/>
                    <a:gd name="connsiteY4" fmla="*/ 27795 h 1231521"/>
                    <a:gd name="connsiteX5" fmla="*/ 0 w 1384374"/>
                    <a:gd name="connsiteY5" fmla="*/ 721865 h 1231521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53370 w 1384374"/>
                    <a:gd name="connsiteY2" fmla="*/ 40184 h 1231521"/>
                    <a:gd name="connsiteX3" fmla="*/ 1384374 w 1384374"/>
                    <a:gd name="connsiteY3" fmla="*/ 0 h 1231521"/>
                    <a:gd name="connsiteX4" fmla="*/ 229592 w 1384374"/>
                    <a:gd name="connsiteY4" fmla="*/ 16868 h 1231521"/>
                    <a:gd name="connsiteX5" fmla="*/ 0 w 1384374"/>
                    <a:gd name="connsiteY5" fmla="*/ 721865 h 1231521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84374 w 1384374"/>
                    <a:gd name="connsiteY2" fmla="*/ 0 h 1231521"/>
                    <a:gd name="connsiteX3" fmla="*/ 229592 w 1384374"/>
                    <a:gd name="connsiteY3" fmla="*/ 16868 h 1231521"/>
                    <a:gd name="connsiteX4" fmla="*/ 0 w 1384374"/>
                    <a:gd name="connsiteY4" fmla="*/ 721865 h 1231521"/>
                    <a:gd name="connsiteX0" fmla="*/ 0 w 1370280"/>
                    <a:gd name="connsiteY0" fmla="*/ 704997 h 1214653"/>
                    <a:gd name="connsiteX1" fmla="*/ 194185 w 1370280"/>
                    <a:gd name="connsiteY1" fmla="*/ 1214653 h 1214653"/>
                    <a:gd name="connsiteX2" fmla="*/ 1370280 w 1370280"/>
                    <a:gd name="connsiteY2" fmla="*/ 4991 h 1214653"/>
                    <a:gd name="connsiteX3" fmla="*/ 229592 w 1370280"/>
                    <a:gd name="connsiteY3" fmla="*/ 0 h 1214653"/>
                    <a:gd name="connsiteX4" fmla="*/ 0 w 1370280"/>
                    <a:gd name="connsiteY4" fmla="*/ 704997 h 1214653"/>
                    <a:gd name="connsiteX0" fmla="*/ 0 w 1370280"/>
                    <a:gd name="connsiteY0" fmla="*/ 704997 h 1214653"/>
                    <a:gd name="connsiteX1" fmla="*/ 194185 w 1370280"/>
                    <a:gd name="connsiteY1" fmla="*/ 1214653 h 1214653"/>
                    <a:gd name="connsiteX2" fmla="*/ 1370280 w 1370280"/>
                    <a:gd name="connsiteY2" fmla="*/ 4991 h 1214653"/>
                    <a:gd name="connsiteX3" fmla="*/ 61023 w 1370280"/>
                    <a:gd name="connsiteY3" fmla="*/ 0 h 1214653"/>
                    <a:gd name="connsiteX4" fmla="*/ 0 w 1370280"/>
                    <a:gd name="connsiteY4" fmla="*/ 704997 h 1214653"/>
                    <a:gd name="connsiteX0" fmla="*/ 0 w 1382923"/>
                    <a:gd name="connsiteY0" fmla="*/ 704996 h 1214653"/>
                    <a:gd name="connsiteX1" fmla="*/ 206828 w 1382923"/>
                    <a:gd name="connsiteY1" fmla="*/ 1214653 h 1214653"/>
                    <a:gd name="connsiteX2" fmla="*/ 1382923 w 1382923"/>
                    <a:gd name="connsiteY2" fmla="*/ 4991 h 1214653"/>
                    <a:gd name="connsiteX3" fmla="*/ 73666 w 1382923"/>
                    <a:gd name="connsiteY3" fmla="*/ 0 h 1214653"/>
                    <a:gd name="connsiteX4" fmla="*/ 0 w 1382923"/>
                    <a:gd name="connsiteY4" fmla="*/ 704996 h 1214653"/>
                    <a:gd name="connsiteX0" fmla="*/ 0 w 1382923"/>
                    <a:gd name="connsiteY0" fmla="*/ 704996 h 1352365"/>
                    <a:gd name="connsiteX1" fmla="*/ 78294 w 1382923"/>
                    <a:gd name="connsiteY1" fmla="*/ 1352365 h 1352365"/>
                    <a:gd name="connsiteX2" fmla="*/ 1382923 w 1382923"/>
                    <a:gd name="connsiteY2" fmla="*/ 4991 h 1352365"/>
                    <a:gd name="connsiteX3" fmla="*/ 73666 w 1382923"/>
                    <a:gd name="connsiteY3" fmla="*/ 0 h 1352365"/>
                    <a:gd name="connsiteX4" fmla="*/ 0 w 1382923"/>
                    <a:gd name="connsiteY4" fmla="*/ 704996 h 1352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2923" h="1352365">
                      <a:moveTo>
                        <a:pt x="0" y="704996"/>
                      </a:moveTo>
                      <a:lnTo>
                        <a:pt x="78294" y="1352365"/>
                      </a:lnTo>
                      <a:lnTo>
                        <a:pt x="1382923" y="4991"/>
                      </a:lnTo>
                      <a:lnTo>
                        <a:pt x="73666" y="0"/>
                      </a:lnTo>
                      <a:lnTo>
                        <a:pt x="0" y="704996"/>
                      </a:lnTo>
                      <a:close/>
                    </a:path>
                  </a:pathLst>
                </a:custGeom>
                <a:gradFill>
                  <a:gsLst>
                    <a:gs pos="0">
                      <a:prstClr val="white">
                        <a:alpha val="25000"/>
                      </a:prst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400" b="1" smtClean="0">
                      <a:solidFill>
                        <a:prstClr val="white"/>
                      </a:solidFill>
                      <a:latin typeface="+mj-ea"/>
                      <a:ea typeface="+mj-ea"/>
                    </a:rPr>
                    <a:t>질병 예측</a:t>
                  </a:r>
                  <a:endParaRPr lang="ko-KR" altLang="en-US" sz="1400" b="1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pic>
            <p:nvPicPr>
              <p:cNvPr id="48" name="Picture 3" descr="E:\PNG\기타\빛광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6315" y="3140961"/>
                <a:ext cx="1958892" cy="32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직사각형 50"/>
            <p:cNvSpPr/>
            <p:nvPr/>
          </p:nvSpPr>
          <p:spPr>
            <a:xfrm>
              <a:off x="9496424" y="2387229"/>
              <a:ext cx="2590801" cy="4171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2" name="그룹 423"/>
            <p:cNvGrpSpPr/>
            <p:nvPr/>
          </p:nvGrpSpPr>
          <p:grpSpPr>
            <a:xfrm>
              <a:off x="9731023" y="2438738"/>
              <a:ext cx="2137127" cy="552450"/>
              <a:chOff x="1316954" y="3131609"/>
              <a:chExt cx="2494392" cy="447877"/>
            </a:xfrm>
          </p:grpSpPr>
          <p:grpSp>
            <p:nvGrpSpPr>
              <p:cNvPr id="53" name="그룹 548"/>
              <p:cNvGrpSpPr/>
              <p:nvPr/>
            </p:nvGrpSpPr>
            <p:grpSpPr>
              <a:xfrm>
                <a:off x="1316954" y="3131609"/>
                <a:ext cx="2494392" cy="447877"/>
                <a:chOff x="7237296" y="898750"/>
                <a:chExt cx="863093" cy="541975"/>
              </a:xfrm>
            </p:grpSpPr>
            <p:sp>
              <p:nvSpPr>
                <p:cNvPr id="55" name="육각형 54"/>
                <p:cNvSpPr/>
                <p:nvPr/>
              </p:nvSpPr>
              <p:spPr>
                <a:xfrm>
                  <a:off x="7237296" y="898750"/>
                  <a:ext cx="863093" cy="541975"/>
                </a:xfrm>
                <a:prstGeom prst="hexagon">
                  <a:avLst/>
                </a:prstGeom>
                <a:gradFill>
                  <a:gsLst>
                    <a:gs pos="50000">
                      <a:srgbClr val="0070C0"/>
                    </a:gs>
                    <a:gs pos="52000">
                      <a:srgbClr val="005EA4"/>
                    </a:gs>
                  </a:gsLst>
                  <a:lin ang="5400000" scaled="0"/>
                </a:gradFill>
                <a:ln>
                  <a:noFill/>
                </a:ln>
                <a:effectLst>
                  <a:outerShdw dist="38100" dir="5400000" algn="ctr" rotWithShape="0">
                    <a:srgbClr val="000000">
                      <a:alpha val="1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자유형 55"/>
                <p:cNvSpPr/>
                <p:nvPr/>
              </p:nvSpPr>
              <p:spPr>
                <a:xfrm>
                  <a:off x="7242070" y="910400"/>
                  <a:ext cx="858319" cy="507204"/>
                </a:xfrm>
                <a:custGeom>
                  <a:avLst/>
                  <a:gdLst>
                    <a:gd name="connsiteX0" fmla="*/ 0 w 1745673"/>
                    <a:gd name="connsiteY0" fmla="*/ 1282535 h 1282535"/>
                    <a:gd name="connsiteX1" fmla="*/ 1745673 w 1745673"/>
                    <a:gd name="connsiteY1" fmla="*/ 665018 h 1282535"/>
                    <a:gd name="connsiteX2" fmla="*/ 1389413 w 1745673"/>
                    <a:gd name="connsiteY2" fmla="*/ 0 h 1282535"/>
                    <a:gd name="connsiteX3" fmla="*/ 23750 w 1745673"/>
                    <a:gd name="connsiteY3" fmla="*/ 0 h 1282535"/>
                    <a:gd name="connsiteX4" fmla="*/ 0 w 1745673"/>
                    <a:gd name="connsiteY4" fmla="*/ 1282535 h 1282535"/>
                    <a:gd name="connsiteX0" fmla="*/ 0 w 1389413"/>
                    <a:gd name="connsiteY0" fmla="*/ 1282535 h 1282535"/>
                    <a:gd name="connsiteX1" fmla="*/ 1389413 w 1389413"/>
                    <a:gd name="connsiteY1" fmla="*/ 0 h 1282535"/>
                    <a:gd name="connsiteX2" fmla="*/ 23750 w 1389413"/>
                    <a:gd name="connsiteY2" fmla="*/ 0 h 1282535"/>
                    <a:gd name="connsiteX3" fmla="*/ 0 w 1389413"/>
                    <a:gd name="connsiteY3" fmla="*/ 1282535 h 1282535"/>
                    <a:gd name="connsiteX0" fmla="*/ 0 w 1389413"/>
                    <a:gd name="connsiteY0" fmla="*/ 1282535 h 1282535"/>
                    <a:gd name="connsiteX1" fmla="*/ 1389413 w 1389413"/>
                    <a:gd name="connsiteY1" fmla="*/ 0 h 1282535"/>
                    <a:gd name="connsiteX2" fmla="*/ 405061 w 1389413"/>
                    <a:gd name="connsiteY2" fmla="*/ 0 h 1282535"/>
                    <a:gd name="connsiteX3" fmla="*/ 0 w 1389413"/>
                    <a:gd name="connsiteY3" fmla="*/ 1282535 h 1282535"/>
                    <a:gd name="connsiteX0" fmla="*/ 0 w 1308530"/>
                    <a:gd name="connsiteY0" fmla="*/ 681681 h 681681"/>
                    <a:gd name="connsiteX1" fmla="*/ 1308530 w 1308530"/>
                    <a:gd name="connsiteY1" fmla="*/ 0 h 681681"/>
                    <a:gd name="connsiteX2" fmla="*/ 324178 w 1308530"/>
                    <a:gd name="connsiteY2" fmla="*/ 0 h 681681"/>
                    <a:gd name="connsiteX3" fmla="*/ 0 w 1308530"/>
                    <a:gd name="connsiteY3" fmla="*/ 681681 h 681681"/>
                    <a:gd name="connsiteX0" fmla="*/ 0 w 1308530"/>
                    <a:gd name="connsiteY0" fmla="*/ 681681 h 681681"/>
                    <a:gd name="connsiteX1" fmla="*/ 703634 w 1308530"/>
                    <a:gd name="connsiteY1" fmla="*/ 305392 h 681681"/>
                    <a:gd name="connsiteX2" fmla="*/ 1308530 w 1308530"/>
                    <a:gd name="connsiteY2" fmla="*/ 0 h 681681"/>
                    <a:gd name="connsiteX3" fmla="*/ 324178 w 1308530"/>
                    <a:gd name="connsiteY3" fmla="*/ 0 h 681681"/>
                    <a:gd name="connsiteX4" fmla="*/ 0 w 1308530"/>
                    <a:gd name="connsiteY4" fmla="*/ 681681 h 681681"/>
                    <a:gd name="connsiteX0" fmla="*/ 0 w 1308530"/>
                    <a:gd name="connsiteY0" fmla="*/ 681681 h 975576"/>
                    <a:gd name="connsiteX1" fmla="*/ 160555 w 1308530"/>
                    <a:gd name="connsiteY1" fmla="*/ 975576 h 975576"/>
                    <a:gd name="connsiteX2" fmla="*/ 1308530 w 1308530"/>
                    <a:gd name="connsiteY2" fmla="*/ 0 h 975576"/>
                    <a:gd name="connsiteX3" fmla="*/ 324178 w 1308530"/>
                    <a:gd name="connsiteY3" fmla="*/ 0 h 975576"/>
                    <a:gd name="connsiteX4" fmla="*/ 0 w 1308530"/>
                    <a:gd name="connsiteY4" fmla="*/ 681681 h 975576"/>
                    <a:gd name="connsiteX0" fmla="*/ 0 w 1316041"/>
                    <a:gd name="connsiteY0" fmla="*/ 681681 h 975576"/>
                    <a:gd name="connsiteX1" fmla="*/ 160555 w 1316041"/>
                    <a:gd name="connsiteY1" fmla="*/ 975576 h 975576"/>
                    <a:gd name="connsiteX2" fmla="*/ 1308530 w 1316041"/>
                    <a:gd name="connsiteY2" fmla="*/ 0 h 975576"/>
                    <a:gd name="connsiteX3" fmla="*/ 1316041 w 1316041"/>
                    <a:gd name="connsiteY3" fmla="*/ 4965 h 975576"/>
                    <a:gd name="connsiteX4" fmla="*/ 324178 w 1316041"/>
                    <a:gd name="connsiteY4" fmla="*/ 0 h 975576"/>
                    <a:gd name="connsiteX5" fmla="*/ 0 w 1316041"/>
                    <a:gd name="connsiteY5" fmla="*/ 681681 h 975576"/>
                    <a:gd name="connsiteX0" fmla="*/ 0 w 1316041"/>
                    <a:gd name="connsiteY0" fmla="*/ 681681 h 975576"/>
                    <a:gd name="connsiteX1" fmla="*/ 160555 w 1316041"/>
                    <a:gd name="connsiteY1" fmla="*/ 975576 h 975576"/>
                    <a:gd name="connsiteX2" fmla="*/ 1308530 w 1316041"/>
                    <a:gd name="connsiteY2" fmla="*/ 0 h 975576"/>
                    <a:gd name="connsiteX3" fmla="*/ 1316041 w 1316041"/>
                    <a:gd name="connsiteY3" fmla="*/ 4965 h 975576"/>
                    <a:gd name="connsiteX4" fmla="*/ 144819 w 1316041"/>
                    <a:gd name="connsiteY4" fmla="*/ 43152 h 975576"/>
                    <a:gd name="connsiteX5" fmla="*/ 0 w 1316041"/>
                    <a:gd name="connsiteY5" fmla="*/ 681681 h 975576"/>
                    <a:gd name="connsiteX0" fmla="*/ 0 w 1316041"/>
                    <a:gd name="connsiteY0" fmla="*/ 681681 h 1191337"/>
                    <a:gd name="connsiteX1" fmla="*/ 149345 w 1316041"/>
                    <a:gd name="connsiteY1" fmla="*/ 1191337 h 1191337"/>
                    <a:gd name="connsiteX2" fmla="*/ 1308530 w 1316041"/>
                    <a:gd name="connsiteY2" fmla="*/ 0 h 1191337"/>
                    <a:gd name="connsiteX3" fmla="*/ 1316041 w 1316041"/>
                    <a:gd name="connsiteY3" fmla="*/ 4965 h 1191337"/>
                    <a:gd name="connsiteX4" fmla="*/ 144819 w 1316041"/>
                    <a:gd name="connsiteY4" fmla="*/ 43152 h 1191337"/>
                    <a:gd name="connsiteX5" fmla="*/ 0 w 1316041"/>
                    <a:gd name="connsiteY5" fmla="*/ 681681 h 1191337"/>
                    <a:gd name="connsiteX0" fmla="*/ 0 w 1360881"/>
                    <a:gd name="connsiteY0" fmla="*/ 681681 h 1191337"/>
                    <a:gd name="connsiteX1" fmla="*/ 194185 w 1360881"/>
                    <a:gd name="connsiteY1" fmla="*/ 1191337 h 1191337"/>
                    <a:gd name="connsiteX2" fmla="*/ 1353370 w 1360881"/>
                    <a:gd name="connsiteY2" fmla="*/ 0 h 1191337"/>
                    <a:gd name="connsiteX3" fmla="*/ 1360881 w 1360881"/>
                    <a:gd name="connsiteY3" fmla="*/ 4965 h 1191337"/>
                    <a:gd name="connsiteX4" fmla="*/ 189659 w 1360881"/>
                    <a:gd name="connsiteY4" fmla="*/ 43152 h 1191337"/>
                    <a:gd name="connsiteX5" fmla="*/ 0 w 1360881"/>
                    <a:gd name="connsiteY5" fmla="*/ 681681 h 1191337"/>
                    <a:gd name="connsiteX0" fmla="*/ 0 w 1360881"/>
                    <a:gd name="connsiteY0" fmla="*/ 715927 h 1225583"/>
                    <a:gd name="connsiteX1" fmla="*/ 194185 w 1360881"/>
                    <a:gd name="connsiteY1" fmla="*/ 1225583 h 1225583"/>
                    <a:gd name="connsiteX2" fmla="*/ 1353370 w 1360881"/>
                    <a:gd name="connsiteY2" fmla="*/ 34246 h 1225583"/>
                    <a:gd name="connsiteX3" fmla="*/ 1360881 w 1360881"/>
                    <a:gd name="connsiteY3" fmla="*/ 39211 h 1225583"/>
                    <a:gd name="connsiteX4" fmla="*/ 250734 w 1360881"/>
                    <a:gd name="connsiteY4" fmla="*/ 0 h 1225583"/>
                    <a:gd name="connsiteX5" fmla="*/ 0 w 1360881"/>
                    <a:gd name="connsiteY5" fmla="*/ 715927 h 1225583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53370 w 1384374"/>
                    <a:gd name="connsiteY2" fmla="*/ 40184 h 1231521"/>
                    <a:gd name="connsiteX3" fmla="*/ 1384374 w 1384374"/>
                    <a:gd name="connsiteY3" fmla="*/ 0 h 1231521"/>
                    <a:gd name="connsiteX4" fmla="*/ 250734 w 1384374"/>
                    <a:gd name="connsiteY4" fmla="*/ 5938 h 1231521"/>
                    <a:gd name="connsiteX5" fmla="*/ 0 w 1384374"/>
                    <a:gd name="connsiteY5" fmla="*/ 721865 h 1231521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53370 w 1384374"/>
                    <a:gd name="connsiteY2" fmla="*/ 40184 h 1231521"/>
                    <a:gd name="connsiteX3" fmla="*/ 1384374 w 1384374"/>
                    <a:gd name="connsiteY3" fmla="*/ 0 h 1231521"/>
                    <a:gd name="connsiteX4" fmla="*/ 208451 w 1384374"/>
                    <a:gd name="connsiteY4" fmla="*/ 27795 h 1231521"/>
                    <a:gd name="connsiteX5" fmla="*/ 0 w 1384374"/>
                    <a:gd name="connsiteY5" fmla="*/ 721865 h 1231521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53370 w 1384374"/>
                    <a:gd name="connsiteY2" fmla="*/ 40184 h 1231521"/>
                    <a:gd name="connsiteX3" fmla="*/ 1384374 w 1384374"/>
                    <a:gd name="connsiteY3" fmla="*/ 0 h 1231521"/>
                    <a:gd name="connsiteX4" fmla="*/ 229592 w 1384374"/>
                    <a:gd name="connsiteY4" fmla="*/ 16868 h 1231521"/>
                    <a:gd name="connsiteX5" fmla="*/ 0 w 1384374"/>
                    <a:gd name="connsiteY5" fmla="*/ 721865 h 1231521"/>
                    <a:gd name="connsiteX0" fmla="*/ 0 w 1384374"/>
                    <a:gd name="connsiteY0" fmla="*/ 721865 h 1231521"/>
                    <a:gd name="connsiteX1" fmla="*/ 194185 w 1384374"/>
                    <a:gd name="connsiteY1" fmla="*/ 1231521 h 1231521"/>
                    <a:gd name="connsiteX2" fmla="*/ 1384374 w 1384374"/>
                    <a:gd name="connsiteY2" fmla="*/ 0 h 1231521"/>
                    <a:gd name="connsiteX3" fmla="*/ 229592 w 1384374"/>
                    <a:gd name="connsiteY3" fmla="*/ 16868 h 1231521"/>
                    <a:gd name="connsiteX4" fmla="*/ 0 w 1384374"/>
                    <a:gd name="connsiteY4" fmla="*/ 721865 h 1231521"/>
                    <a:gd name="connsiteX0" fmla="*/ 0 w 1370280"/>
                    <a:gd name="connsiteY0" fmla="*/ 704997 h 1214653"/>
                    <a:gd name="connsiteX1" fmla="*/ 194185 w 1370280"/>
                    <a:gd name="connsiteY1" fmla="*/ 1214653 h 1214653"/>
                    <a:gd name="connsiteX2" fmla="*/ 1370280 w 1370280"/>
                    <a:gd name="connsiteY2" fmla="*/ 4991 h 1214653"/>
                    <a:gd name="connsiteX3" fmla="*/ 229592 w 1370280"/>
                    <a:gd name="connsiteY3" fmla="*/ 0 h 1214653"/>
                    <a:gd name="connsiteX4" fmla="*/ 0 w 1370280"/>
                    <a:gd name="connsiteY4" fmla="*/ 704997 h 1214653"/>
                    <a:gd name="connsiteX0" fmla="*/ 0 w 1370280"/>
                    <a:gd name="connsiteY0" fmla="*/ 704997 h 1214653"/>
                    <a:gd name="connsiteX1" fmla="*/ 194185 w 1370280"/>
                    <a:gd name="connsiteY1" fmla="*/ 1214653 h 1214653"/>
                    <a:gd name="connsiteX2" fmla="*/ 1370280 w 1370280"/>
                    <a:gd name="connsiteY2" fmla="*/ 4991 h 1214653"/>
                    <a:gd name="connsiteX3" fmla="*/ 61023 w 1370280"/>
                    <a:gd name="connsiteY3" fmla="*/ 0 h 1214653"/>
                    <a:gd name="connsiteX4" fmla="*/ 0 w 1370280"/>
                    <a:gd name="connsiteY4" fmla="*/ 704997 h 1214653"/>
                    <a:gd name="connsiteX0" fmla="*/ 0 w 1382923"/>
                    <a:gd name="connsiteY0" fmla="*/ 704996 h 1214653"/>
                    <a:gd name="connsiteX1" fmla="*/ 206828 w 1382923"/>
                    <a:gd name="connsiteY1" fmla="*/ 1214653 h 1214653"/>
                    <a:gd name="connsiteX2" fmla="*/ 1382923 w 1382923"/>
                    <a:gd name="connsiteY2" fmla="*/ 4991 h 1214653"/>
                    <a:gd name="connsiteX3" fmla="*/ 73666 w 1382923"/>
                    <a:gd name="connsiteY3" fmla="*/ 0 h 1214653"/>
                    <a:gd name="connsiteX4" fmla="*/ 0 w 1382923"/>
                    <a:gd name="connsiteY4" fmla="*/ 704996 h 1214653"/>
                    <a:gd name="connsiteX0" fmla="*/ 0 w 1382923"/>
                    <a:gd name="connsiteY0" fmla="*/ 704996 h 1352365"/>
                    <a:gd name="connsiteX1" fmla="*/ 78294 w 1382923"/>
                    <a:gd name="connsiteY1" fmla="*/ 1352365 h 1352365"/>
                    <a:gd name="connsiteX2" fmla="*/ 1382923 w 1382923"/>
                    <a:gd name="connsiteY2" fmla="*/ 4991 h 1352365"/>
                    <a:gd name="connsiteX3" fmla="*/ 73666 w 1382923"/>
                    <a:gd name="connsiteY3" fmla="*/ 0 h 1352365"/>
                    <a:gd name="connsiteX4" fmla="*/ 0 w 1382923"/>
                    <a:gd name="connsiteY4" fmla="*/ 704996 h 1352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2923" h="1352365">
                      <a:moveTo>
                        <a:pt x="0" y="704996"/>
                      </a:moveTo>
                      <a:lnTo>
                        <a:pt x="78294" y="1352365"/>
                      </a:lnTo>
                      <a:lnTo>
                        <a:pt x="1382923" y="4991"/>
                      </a:lnTo>
                      <a:lnTo>
                        <a:pt x="73666" y="0"/>
                      </a:lnTo>
                      <a:lnTo>
                        <a:pt x="0" y="704996"/>
                      </a:lnTo>
                      <a:close/>
                    </a:path>
                  </a:pathLst>
                </a:custGeom>
                <a:gradFill>
                  <a:gsLst>
                    <a:gs pos="0">
                      <a:prstClr val="white">
                        <a:alpha val="25000"/>
                      </a:prstClr>
                    </a:gs>
                    <a:gs pos="100000">
                      <a:schemeClr val="bg1">
                        <a:alpha val="5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400" b="1" smtClean="0">
                      <a:solidFill>
                        <a:prstClr val="white"/>
                      </a:solidFill>
                      <a:latin typeface="+mj-ea"/>
                      <a:ea typeface="+mj-ea"/>
                    </a:rPr>
                    <a:t>반사실적 실험</a:t>
                  </a:r>
                  <a:endParaRPr lang="ko-KR" altLang="en-US" sz="1400" b="1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pic>
            <p:nvPicPr>
              <p:cNvPr id="54" name="Picture 3" descr="E:\PNG\기타\빛광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6315" y="3140961"/>
                <a:ext cx="1958892" cy="32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9594181" y="4228840"/>
              <a:ext cx="1115314" cy="904617"/>
            </a:xfrm>
            <a:prstGeom prst="rect">
              <a:avLst/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ea typeface="KoPub돋움체 Bold" panose="02020603020101020101" pitchFamily="18" charset="-127"/>
                </a:rPr>
                <a:t>예측 알고리즘 이용 반사실적 실험 수행</a:t>
              </a:r>
              <a:endParaRPr lang="en-US" altLang="ko-KR" sz="1100" dirty="0" smtClean="0">
                <a:ea typeface="KoPub돋움체 Bold" panose="02020603020101020101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880056" y="4228840"/>
              <a:ext cx="1115314" cy="904617"/>
            </a:xfrm>
            <a:prstGeom prst="rect">
              <a:avLst/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err="1" smtClean="0">
                  <a:ea typeface="KoPub돋움체 Bold" panose="02020603020101020101" pitchFamily="18" charset="-127"/>
                </a:rPr>
                <a:t>장감염</a:t>
              </a:r>
              <a:r>
                <a:rPr lang="ko-KR" altLang="en-US" sz="1100" smtClean="0">
                  <a:ea typeface="KoPub돋움체 Bold" panose="02020603020101020101" pitchFamily="18" charset="-127"/>
                </a:rPr>
                <a:t> 질환에 영향을 미치는 주요 변수 특성 도출</a:t>
              </a:r>
              <a:endParaRPr lang="en-US" altLang="ko-KR" sz="1100" dirty="0" smtClean="0">
                <a:ea typeface="KoPub돋움체 Bold" panose="02020603020101020101" pitchFamily="18" charset="-127"/>
              </a:endParaRPr>
            </a:p>
          </p:txBody>
        </p:sp>
        <p:cxnSp>
          <p:nvCxnSpPr>
            <p:cNvPr id="59" name="직선 화살표 연결선 58"/>
            <p:cNvCxnSpPr>
              <a:stCxn id="57" idx="3"/>
              <a:endCxn id="58" idx="1"/>
            </p:cNvCxnSpPr>
            <p:nvPr/>
          </p:nvCxnSpPr>
          <p:spPr>
            <a:xfrm>
              <a:off x="10709495" y="4681149"/>
              <a:ext cx="170561" cy="0"/>
            </a:xfrm>
            <a:prstGeom prst="straightConnector1">
              <a:avLst/>
            </a:prstGeom>
            <a:ln w="0"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1784174" y="4245903"/>
              <a:ext cx="1602550" cy="31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215219" y="3724275"/>
              <a:ext cx="6872007" cy="1688728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기후변화에 따른 감염성 질환 예측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9051" y="6229392"/>
            <a:ext cx="120256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050" dirty="0"/>
              <a:t>&lt;</a:t>
            </a:r>
            <a:r>
              <a:rPr lang="ko-KR" altLang="en-US" sz="1050"/>
              <a:t>그림 </a:t>
            </a:r>
            <a:r>
              <a:rPr lang="en-US" altLang="ko-KR" sz="1050" dirty="0" smtClean="0"/>
              <a:t>2-1&gt; </a:t>
            </a:r>
            <a:r>
              <a:rPr lang="ko-KR" altLang="en-US" sz="1050" smtClean="0"/>
              <a:t>연구 프로세스</a:t>
            </a:r>
            <a:endParaRPr lang="en-US" altLang="ko-KR" sz="1050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31089"/>
            <a:ext cx="10515600" cy="1691296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sz="1800"/>
              <a:t>연구내용</a:t>
            </a:r>
            <a:endParaRPr kumimoji="1" lang="en-US" altLang="ko-KR" sz="1800" dirty="0"/>
          </a:p>
          <a:p>
            <a:pPr lvl="1"/>
            <a:r>
              <a:rPr kumimoji="1" lang="en-US" altLang="ko-KR" sz="1600" dirty="0"/>
              <a:t>2009</a:t>
            </a:r>
            <a:r>
              <a:rPr kumimoji="1" lang="ko-KR" altLang="en-US" sz="1600"/>
              <a:t>년</a:t>
            </a:r>
            <a:r>
              <a:rPr kumimoji="1" lang="en-US" altLang="ko-KR" sz="1600" dirty="0"/>
              <a:t>~2013</a:t>
            </a:r>
            <a:r>
              <a:rPr kumimoji="1" lang="ko-KR" altLang="en-US" sz="1600"/>
              <a:t>년</a:t>
            </a:r>
            <a:r>
              <a:rPr kumimoji="1" lang="en-US" altLang="ko-KR" sz="1600" dirty="0"/>
              <a:t>(5</a:t>
            </a:r>
            <a:r>
              <a:rPr kumimoji="1" lang="ko-KR" altLang="en-US" sz="1600"/>
              <a:t>개년</a:t>
            </a:r>
            <a:r>
              <a:rPr kumimoji="1" lang="en-US" altLang="ko-KR" sz="1600" dirty="0"/>
              <a:t>)</a:t>
            </a:r>
            <a:r>
              <a:rPr kumimoji="1" lang="ko-KR" altLang="en-US" sz="1600"/>
              <a:t>동안 발생하는 장감염 질환의 시공간 분석 및 예측 알고리즘 구축</a:t>
            </a:r>
            <a:r>
              <a:rPr kumimoji="1" lang="en-US" altLang="ko-KR" sz="1600" dirty="0"/>
              <a:t>,</a:t>
            </a:r>
          </a:p>
          <a:p>
            <a:pPr lvl="1"/>
            <a:r>
              <a:rPr kumimoji="1" lang="ko-KR" altLang="en-US" sz="1600"/>
              <a:t>반사실적 실험을 통해 장감염 질환에 영향을 미치는 주요 변수 </a:t>
            </a:r>
            <a:r>
              <a:rPr kumimoji="1" lang="ko-KR" altLang="en-US" sz="1600" smtClean="0"/>
              <a:t>파악</a:t>
            </a:r>
            <a:endParaRPr kumimoji="1" lang="en-US" altLang="ko-KR" sz="1600" dirty="0" smtClean="0"/>
          </a:p>
          <a:p>
            <a:r>
              <a:rPr kumimoji="1" lang="ko-KR" altLang="en-US" sz="1800"/>
              <a:t>연구대상</a:t>
            </a:r>
            <a:endParaRPr kumimoji="1" lang="en-US" altLang="ko-KR" sz="1800" dirty="0"/>
          </a:p>
          <a:p>
            <a:pPr lvl="1"/>
            <a:r>
              <a:rPr kumimoji="1" lang="en-US" altLang="ko-KR" sz="1600" dirty="0"/>
              <a:t>2009</a:t>
            </a:r>
            <a:r>
              <a:rPr kumimoji="1" lang="ko-KR" altLang="en-US" sz="1600"/>
              <a:t>년부터 </a:t>
            </a:r>
            <a:r>
              <a:rPr kumimoji="1" lang="en-US" altLang="ko-KR" sz="1600" dirty="0"/>
              <a:t>2013</a:t>
            </a:r>
            <a:r>
              <a:rPr kumimoji="1" lang="ko-KR" altLang="en-US" sz="1600"/>
              <a:t>년까지 연속적으로 발생한 장감염 질환</a:t>
            </a:r>
            <a:r>
              <a:rPr kumimoji="1" lang="en-US" altLang="ko-KR" sz="1600" dirty="0"/>
              <a:t>(</a:t>
            </a:r>
            <a:r>
              <a:rPr kumimoji="1" lang="ko-KR" altLang="en-US" sz="1600"/>
              <a:t>국민건강보험공단 표본 코호트 </a:t>
            </a:r>
            <a:r>
              <a:rPr kumimoji="1" lang="en-US" altLang="ko-KR" sz="1600" dirty="0"/>
              <a:t>DB </a:t>
            </a:r>
            <a:r>
              <a:rPr kumimoji="1" lang="ko-KR" altLang="en-US" sz="1600" smtClean="0"/>
              <a:t>기준</a:t>
            </a:r>
            <a:r>
              <a:rPr kumimoji="1" lang="en-US" altLang="ko-KR" sz="1600" dirty="0" smtClean="0"/>
              <a:t>)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5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 데이터 전처리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lang="ko-KR" altLang="en-US">
                <a:solidFill>
                  <a:prstClr val="black"/>
                </a:solidFill>
                <a:latin typeface="+mn-ea"/>
              </a:rPr>
              <a:t>질병 선정 및 건수 </a:t>
            </a:r>
            <a:r>
              <a:rPr lang="ko-KR" altLang="en-US" smtClean="0">
                <a:solidFill>
                  <a:prstClr val="black"/>
                </a:solidFill>
                <a:latin typeface="+mn-ea"/>
              </a:rPr>
              <a:t>도출</a:t>
            </a:r>
            <a:endParaRPr kumimoji="1"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861257" y="4874969"/>
            <a:ext cx="7262634" cy="1481381"/>
          </a:xfrm>
        </p:spPr>
        <p:txBody>
          <a:bodyPr>
            <a:normAutofit lnSpcReduction="10000"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latin typeface="+mn-ea"/>
                <a:cs typeface="굴림" pitchFamily="50" charset="-127"/>
              </a:rPr>
              <a:t>Step 1. </a:t>
            </a:r>
            <a:r>
              <a:rPr kumimoji="1" lang="ko-KR" altLang="en-US" sz="1200">
                <a:latin typeface="+mn-ea"/>
                <a:cs typeface="굴림" pitchFamily="50" charset="-127"/>
              </a:rPr>
              <a:t>자격 </a:t>
            </a:r>
            <a:r>
              <a:rPr kumimoji="1" lang="en-US" altLang="ko-KR" sz="1200" dirty="0">
                <a:latin typeface="+mn-ea"/>
                <a:cs typeface="굴림" pitchFamily="50" charset="-127"/>
              </a:rPr>
              <a:t>DB</a:t>
            </a:r>
            <a:r>
              <a:rPr kumimoji="1" lang="ko-KR" altLang="en-US" sz="1200">
                <a:latin typeface="+mn-ea"/>
                <a:cs typeface="굴림" pitchFamily="50" charset="-127"/>
              </a:rPr>
              <a:t>와 진료 </a:t>
            </a:r>
            <a:r>
              <a:rPr kumimoji="1" lang="en-US" altLang="ko-KR" sz="1200" dirty="0">
                <a:latin typeface="+mn-ea"/>
                <a:cs typeface="굴림" pitchFamily="50" charset="-127"/>
              </a:rPr>
              <a:t>DB 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연계</a:t>
            </a:r>
            <a:r>
              <a:rPr kumimoji="1" lang="en-US" altLang="ko-KR" sz="1200" dirty="0" smtClean="0">
                <a:latin typeface="+mn-ea"/>
                <a:cs typeface="굴림" pitchFamily="50" charset="-127"/>
              </a:rPr>
              <a:t>: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  </a:t>
            </a:r>
            <a:r>
              <a:rPr kumimoji="1" lang="ko-KR" altLang="en-US" sz="1200" err="1" smtClean="0">
                <a:latin typeface="+mn-ea"/>
                <a:cs typeface="굴림" pitchFamily="50" charset="-127"/>
              </a:rPr>
              <a:t>무진료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 기간을 </a:t>
            </a:r>
            <a:r>
              <a:rPr kumimoji="1" lang="en-US" altLang="ko-KR" sz="1200" dirty="0" smtClean="0">
                <a:latin typeface="+mn-ea"/>
                <a:cs typeface="굴림" pitchFamily="50" charset="-127"/>
              </a:rPr>
              <a:t>0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으로 처리하여 질병 건수 산정</a:t>
            </a:r>
            <a:endParaRPr kumimoji="1" lang="en-US" altLang="ko-KR" sz="1200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atin typeface="+mn-ea"/>
                <a:cs typeface="굴림" pitchFamily="50" charset="-127"/>
              </a:rPr>
              <a:t>Step </a:t>
            </a:r>
            <a:r>
              <a:rPr kumimoji="1" lang="en-US" altLang="ko-KR" sz="1200" dirty="0">
                <a:latin typeface="+mn-ea"/>
                <a:cs typeface="굴림" pitchFamily="50" charset="-127"/>
              </a:rPr>
              <a:t>2. </a:t>
            </a:r>
            <a:r>
              <a:rPr kumimoji="1" lang="ko-KR" altLang="en-US" sz="1200">
                <a:latin typeface="+mn-ea"/>
                <a:cs typeface="굴림" pitchFamily="50" charset="-127"/>
              </a:rPr>
              <a:t>진료 </a:t>
            </a:r>
            <a:r>
              <a:rPr kumimoji="1" lang="en-US" altLang="ko-KR" sz="1200" dirty="0" smtClean="0">
                <a:latin typeface="+mn-ea"/>
                <a:cs typeface="굴림" pitchFamily="50" charset="-127"/>
              </a:rPr>
              <a:t>DB </a:t>
            </a:r>
            <a:r>
              <a:rPr kumimoji="1" lang="ko-KR" altLang="en-US" sz="1200">
                <a:latin typeface="+mn-ea"/>
                <a:cs typeface="굴림" pitchFamily="50" charset="-127"/>
              </a:rPr>
              <a:t>주상병명과 부상병명이 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다른 경우</a:t>
            </a:r>
            <a:r>
              <a:rPr kumimoji="1" lang="en-US" altLang="ko-KR" sz="1200" dirty="0" smtClean="0">
                <a:latin typeface="+mn-ea"/>
                <a:cs typeface="굴림" pitchFamily="50" charset="-127"/>
              </a:rPr>
              <a:t>: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 다른 </a:t>
            </a:r>
            <a:r>
              <a:rPr kumimoji="1" lang="ko-KR" altLang="en-US" sz="1200">
                <a:latin typeface="+mn-ea"/>
                <a:cs typeface="굴림" pitchFamily="50" charset="-127"/>
              </a:rPr>
              <a:t>케이스로 간주</a:t>
            </a:r>
            <a:endParaRPr kumimoji="1" lang="en-US" altLang="ko-KR" sz="1200" dirty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atin typeface="+mn-ea"/>
                <a:cs typeface="굴림" pitchFamily="50" charset="-127"/>
              </a:rPr>
              <a:t>Step </a:t>
            </a:r>
            <a:r>
              <a:rPr kumimoji="1" lang="en-US" altLang="ko-KR" sz="1200" dirty="0">
                <a:latin typeface="+mn-ea"/>
                <a:cs typeface="굴림" pitchFamily="50" charset="-127"/>
              </a:rPr>
              <a:t>3. </a:t>
            </a:r>
            <a:r>
              <a:rPr kumimoji="1" lang="en-US" altLang="ko-KR" sz="1200" dirty="0" smtClean="0">
                <a:latin typeface="+mn-ea"/>
                <a:cs typeface="굴림" pitchFamily="50" charset="-127"/>
              </a:rPr>
              <a:t>2009~2013</a:t>
            </a:r>
            <a:r>
              <a:rPr kumimoji="1" lang="ko-KR" altLang="en-US" sz="1200">
                <a:latin typeface="+mn-ea"/>
                <a:cs typeface="굴림" pitchFamily="50" charset="-127"/>
              </a:rPr>
              <a:t>년 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연속 발생 질병만 </a:t>
            </a:r>
            <a:r>
              <a:rPr kumimoji="1" lang="ko-KR" altLang="en-US" sz="1200">
                <a:latin typeface="+mn-ea"/>
                <a:cs typeface="굴림" pitchFamily="50" charset="-127"/>
              </a:rPr>
              <a:t>분석 대상으로 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고려</a:t>
            </a:r>
            <a:endParaRPr kumimoji="1" lang="en-US" altLang="ko-KR" sz="1200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atin typeface="+mn-ea"/>
                <a:cs typeface="굴림" pitchFamily="50" charset="-127"/>
              </a:rPr>
              <a:t>Step </a:t>
            </a:r>
            <a:r>
              <a:rPr kumimoji="1" lang="en-US" altLang="ko-KR" sz="1200" dirty="0">
                <a:latin typeface="+mn-ea"/>
                <a:cs typeface="굴림" pitchFamily="50" charset="-127"/>
              </a:rPr>
              <a:t>4. 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질병코드</a:t>
            </a:r>
            <a:r>
              <a:rPr kumimoji="1" lang="en-US" altLang="ko-KR" sz="1200" dirty="0">
                <a:latin typeface="+mn-ea"/>
                <a:cs typeface="굴림" pitchFamily="50" charset="-127"/>
              </a:rPr>
              <a:t>(</a:t>
            </a:r>
            <a:r>
              <a:rPr kumimoji="1" lang="ko-KR" altLang="en-US" sz="1200">
                <a:latin typeface="+mn-ea"/>
                <a:cs typeface="굴림" pitchFamily="50" charset="-127"/>
              </a:rPr>
              <a:t>한국질병표준사인분류 기준</a:t>
            </a:r>
            <a:r>
              <a:rPr kumimoji="1" lang="en-US" altLang="ko-KR" sz="1200" dirty="0" smtClean="0">
                <a:latin typeface="+mn-ea"/>
                <a:cs typeface="굴림" pitchFamily="50" charset="-127"/>
              </a:rPr>
              <a:t>)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 소수점 그룹화 </a:t>
            </a:r>
            <a:r>
              <a:rPr kumimoji="1" lang="en-US" altLang="ko-KR" sz="1200" dirty="0" smtClean="0">
                <a:latin typeface="+mn-ea"/>
                <a:cs typeface="굴림" pitchFamily="50" charset="-127"/>
              </a:rPr>
              <a:t>:</a:t>
            </a:r>
            <a:r>
              <a:rPr kumimoji="1" lang="ko-KR" altLang="en-US" sz="1200" smtClean="0">
                <a:latin typeface="+mn-ea"/>
                <a:cs typeface="굴림" pitchFamily="50" charset="-127"/>
              </a:rPr>
              <a:t> </a:t>
            </a:r>
            <a:r>
              <a:rPr kumimoji="1" lang="ko-KR" altLang="en-US" sz="1200">
                <a:latin typeface="+mn-ea"/>
                <a:cs typeface="굴림" pitchFamily="50" charset="-127"/>
              </a:rPr>
              <a:t>질병 레벨을 높여  건수를 산출</a:t>
            </a:r>
            <a:endParaRPr kumimoji="1" lang="ko-KR" altLang="ko-KR" sz="1200">
              <a:latin typeface="+mn-ea"/>
              <a:cs typeface="굴림" pitchFamily="50" charset="-127"/>
            </a:endParaRPr>
          </a:p>
        </p:txBody>
      </p:sp>
      <p:grpSp>
        <p:nvGrpSpPr>
          <p:cNvPr id="7" name="그룹 280"/>
          <p:cNvGrpSpPr/>
          <p:nvPr/>
        </p:nvGrpSpPr>
        <p:grpSpPr>
          <a:xfrm rot="16200000">
            <a:off x="8171798" y="5448288"/>
            <a:ext cx="1964453" cy="353312"/>
            <a:chOff x="3522933" y="2998606"/>
            <a:chExt cx="3416900" cy="770347"/>
          </a:xfrm>
        </p:grpSpPr>
        <p:pic>
          <p:nvPicPr>
            <p:cNvPr id="8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22933" y="2998606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22933" y="2998606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22933" y="2998606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그룹 244"/>
          <p:cNvGrpSpPr/>
          <p:nvPr/>
        </p:nvGrpSpPr>
        <p:grpSpPr>
          <a:xfrm>
            <a:off x="9334900" y="5161275"/>
            <a:ext cx="2514199" cy="859165"/>
            <a:chOff x="653751" y="1605435"/>
            <a:chExt cx="3129859" cy="402989"/>
          </a:xfrm>
        </p:grpSpPr>
        <p:sp>
          <p:nvSpPr>
            <p:cNvPr id="12" name="AutoShape 55"/>
            <p:cNvSpPr>
              <a:spLocks noChangeArrowheads="1"/>
            </p:cNvSpPr>
            <p:nvPr/>
          </p:nvSpPr>
          <p:spPr bwMode="auto">
            <a:xfrm>
              <a:off x="653751" y="1605435"/>
              <a:ext cx="3129859" cy="402989"/>
            </a:xfrm>
            <a:prstGeom prst="roundRect">
              <a:avLst>
                <a:gd name="adj" fmla="val 50000"/>
              </a:avLst>
            </a:prstGeom>
            <a:solidFill>
              <a:srgbClr val="3D7AB1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400" b="1">
                <a:solidFill>
                  <a:prstClr val="black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제목 114"/>
            <p:cNvSpPr txBox="1">
              <a:spLocks/>
            </p:cNvSpPr>
            <p:nvPr/>
          </p:nvSpPr>
          <p:spPr>
            <a:xfrm>
              <a:off x="878262" y="1644995"/>
              <a:ext cx="2654605" cy="314907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anchor="ctr" anchorCtr="0"/>
            <a:lstStyle/>
            <a:p>
              <a:pPr algn="ctr" defTabSz="1330325" eaLnBrk="0" latinLnBrk="0" hangingPunct="0">
                <a:spcAft>
                  <a:spcPts val="600"/>
                </a:spcAft>
                <a:buSzPct val="100000"/>
                <a:defRPr/>
              </a:pPr>
              <a:r>
                <a:rPr lang="ko-KR" altLang="en-US" sz="1200" b="1" kern="0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질환의 발생건수 및 월별 </a:t>
              </a:r>
              <a:r>
                <a:rPr lang="ko-KR" altLang="en-US" sz="1200" b="1" kern="0" err="1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시계열</a:t>
              </a:r>
              <a:r>
                <a:rPr lang="ko-KR" altLang="en-US" sz="1200" b="1" kern="0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 분석을 통해 </a:t>
              </a:r>
              <a:r>
                <a:rPr lang="ko-KR" altLang="en-US" sz="1200" b="1" kern="0" err="1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장감염</a:t>
              </a:r>
              <a:r>
                <a:rPr lang="ko-KR" altLang="en-US" sz="1200" b="1" kern="0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 질환을 분석대상 질병으로 선정</a:t>
              </a:r>
              <a:endParaRPr lang="ko-KR" altLang="en-US" sz="1200" b="1" kern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871304" y="4712674"/>
            <a:ext cx="7106064" cy="1824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1788595" y="1799729"/>
            <a:ext cx="9565206" cy="2410524"/>
          </a:xfrm>
          <a:prstGeom prst="rect">
            <a:avLst/>
          </a:prstGeom>
        </p:spPr>
        <p:txBody>
          <a:bodyPr vert="horz" wrap="square" lIns="91440" tIns="72000" rIns="91440" bIns="7200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+mn-ea"/>
                <a:cs typeface="굴림" pitchFamily="50" charset="-127"/>
              </a:rPr>
              <a:t>Step 1. </a:t>
            </a:r>
            <a:r>
              <a:rPr kumimoji="1" lang="ko-KR" altLang="en-US" sz="1600" smtClean="0">
                <a:latin typeface="+mn-ea"/>
                <a:cs typeface="굴림" pitchFamily="50" charset="-127"/>
              </a:rPr>
              <a:t>공간 해상도</a:t>
            </a:r>
            <a:endParaRPr kumimoji="1" lang="en-US" altLang="ko-KR" sz="1600" dirty="0" smtClean="0">
              <a:latin typeface="+mn-ea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600" dirty="0" smtClean="0">
              <a:latin typeface="+mn-ea"/>
              <a:cs typeface="굴림" pitchFamily="50" charset="-127"/>
            </a:endParaRPr>
          </a:p>
          <a:p>
            <a:pPr marL="723900" lvl="1" indent="-2667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 smtClean="0">
                <a:latin typeface="+mn-ea"/>
                <a:cs typeface="굴림" pitchFamily="50" charset="-127"/>
              </a:rPr>
              <a:t>측정소 데이터는 공간적으로 점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(point)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데이터이고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, </a:t>
            </a:r>
            <a:r>
              <a:rPr kumimoji="1" lang="ko-KR" altLang="en-US" sz="1300" err="1" smtClean="0">
                <a:latin typeface="+mn-ea"/>
                <a:cs typeface="굴림" pitchFamily="50" charset="-127"/>
              </a:rPr>
              <a:t>시군구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/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시도의 경우 면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(polygon)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데이터임</a:t>
            </a:r>
            <a:endParaRPr kumimoji="1" lang="en-US" altLang="ko-KR" sz="1300" dirty="0" smtClean="0">
              <a:latin typeface="+mn-ea"/>
              <a:cs typeface="굴림" pitchFamily="50" charset="-127"/>
            </a:endParaRPr>
          </a:p>
          <a:p>
            <a:pPr marL="723900" lvl="1" indent="-2667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300" dirty="0" smtClean="0">
              <a:latin typeface="+mn-ea"/>
              <a:cs typeface="굴림" pitchFamily="50" charset="-127"/>
            </a:endParaRPr>
          </a:p>
          <a:p>
            <a:pPr marL="723900" lvl="1" indent="-2667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 smtClean="0">
                <a:latin typeface="+mn-ea"/>
                <a:cs typeface="굴림" pitchFamily="50" charset="-127"/>
              </a:rPr>
              <a:t>공간해상도를 맞추기 위하여 같은 </a:t>
            </a:r>
            <a:r>
              <a:rPr kumimoji="1" lang="ko-KR" altLang="en-US" sz="1300" err="1" smtClean="0">
                <a:latin typeface="+mn-ea"/>
                <a:cs typeface="굴림" pitchFamily="50" charset="-127"/>
              </a:rPr>
              <a:t>시군구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/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시도에 위치한 측정소의 데이터를 평균 내어 </a:t>
            </a:r>
            <a:r>
              <a:rPr kumimoji="1" lang="ko-KR" altLang="en-US" sz="1300" err="1" smtClean="0">
                <a:latin typeface="+mn-ea"/>
                <a:cs typeface="굴림" pitchFamily="50" charset="-127"/>
              </a:rPr>
              <a:t>매칭</a:t>
            </a:r>
            <a:endParaRPr kumimoji="1" lang="en-US" altLang="ko-KR" sz="1300" dirty="0" smtClean="0">
              <a:latin typeface="+mn-ea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600" dirty="0" smtClean="0">
              <a:latin typeface="+mn-ea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+mn-ea"/>
                <a:cs typeface="굴림" pitchFamily="50" charset="-127"/>
              </a:rPr>
              <a:t>Step 2. </a:t>
            </a:r>
            <a:r>
              <a:rPr kumimoji="1" lang="ko-KR" altLang="en-US" sz="1600" smtClean="0">
                <a:latin typeface="+mn-ea"/>
                <a:cs typeface="굴림" pitchFamily="50" charset="-127"/>
              </a:rPr>
              <a:t>시간 해상도</a:t>
            </a:r>
            <a:endParaRPr kumimoji="1" lang="en-US" altLang="ko-KR" sz="1600" dirty="0" smtClean="0">
              <a:latin typeface="+mn-ea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600" dirty="0" smtClean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 smtClean="0">
                <a:latin typeface="+mn-ea"/>
                <a:cs typeface="굴림" pitchFamily="50" charset="-127"/>
              </a:rPr>
              <a:t>시간해상도는 년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, 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월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, 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일 모두 다르며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, 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분석을 수행할 시간해상도는 월 단위</a:t>
            </a:r>
            <a:endParaRPr kumimoji="1" lang="en-US" altLang="ko-KR" sz="1300" dirty="0" smtClean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300" dirty="0" smtClean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 smtClean="0">
                <a:latin typeface="+mn-ea"/>
                <a:cs typeface="굴림" pitchFamily="50" charset="-127"/>
              </a:rPr>
              <a:t>월 단위보다 시간해상도가 낮은 경우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: 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시간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, 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일 단위 데이터의 평균을 월 단위 데이터로 사용</a:t>
            </a:r>
            <a:endParaRPr kumimoji="1" lang="en-US" altLang="ko-KR" sz="1300" dirty="0" smtClean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300" dirty="0" smtClean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 smtClean="0">
                <a:latin typeface="+mn-ea"/>
                <a:cs typeface="굴림" pitchFamily="50" charset="-127"/>
              </a:rPr>
              <a:t>월 단위보다 시간해상도가 높은 경우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: 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연 데이터를 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12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로 나누어 사용하고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, 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농도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, 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밀도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(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인구</a:t>
            </a:r>
            <a:r>
              <a:rPr kumimoji="1" lang="en-US" altLang="ko-KR" sz="1300" dirty="0" smtClean="0">
                <a:latin typeface="+mn-ea"/>
                <a:cs typeface="굴림" pitchFamily="50" charset="-127"/>
              </a:rPr>
              <a:t>)</a:t>
            </a:r>
            <a:r>
              <a:rPr kumimoji="1" lang="ko-KR" altLang="en-US" sz="1300" smtClean="0">
                <a:latin typeface="+mn-ea"/>
                <a:cs typeface="굴림" pitchFamily="50" charset="-127"/>
              </a:rPr>
              <a:t>와 같은 경우 연 데이터를 그대로 사용</a:t>
            </a:r>
            <a:endParaRPr kumimoji="1" lang="en-US" altLang="ko-KR" sz="1300" dirty="0" smtClean="0">
              <a:latin typeface="+mn-ea"/>
              <a:cs typeface="굴림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200">
              <a:latin typeface="+mn-ea"/>
              <a:cs typeface="굴림" pitchFamily="50" charset="-127"/>
            </a:endParaRPr>
          </a:p>
        </p:txBody>
      </p:sp>
      <p:grpSp>
        <p:nvGrpSpPr>
          <p:cNvPr id="16" name="그룹 8"/>
          <p:cNvGrpSpPr/>
          <p:nvPr/>
        </p:nvGrpSpPr>
        <p:grpSpPr>
          <a:xfrm>
            <a:off x="351680" y="1715266"/>
            <a:ext cx="1436914" cy="886745"/>
            <a:chOff x="593020" y="1332731"/>
            <a:chExt cx="1348469" cy="132148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98487" y="1332731"/>
              <a:ext cx="1343002" cy="13128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39"/>
            <p:cNvSpPr txBox="1">
              <a:spLocks noChangeArrowheads="1"/>
            </p:cNvSpPr>
            <p:nvPr/>
          </p:nvSpPr>
          <p:spPr bwMode="auto">
            <a:xfrm>
              <a:off x="593020" y="1553411"/>
              <a:ext cx="1319891" cy="1100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ko-KR" altLang="en-US" sz="1200" b="1" smtClean="0">
                  <a:gradFill>
                    <a:gsLst>
                      <a:gs pos="100000">
                        <a:srgbClr val="0070C0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설명변수</a:t>
              </a:r>
              <a:endParaRPr kumimoji="0" lang="en-US" altLang="ko-KR" sz="1200" b="1" dirty="0" smtClean="0">
                <a:gradFill>
                  <a:gsLst>
                    <a:gs pos="100000">
                      <a:srgbClr val="0070C0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  <a:p>
              <a:pPr algn="ctr" eaLnBrk="1" hangingPunct="1">
                <a:spcBef>
                  <a:spcPct val="50000"/>
                </a:spcBef>
              </a:pPr>
              <a:r>
                <a:rPr kumimoji="0" lang="ko-KR" altLang="en-US" sz="1200" b="1" smtClean="0">
                  <a:gradFill>
                    <a:gsLst>
                      <a:gs pos="100000">
                        <a:srgbClr val="0070C0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데이터 전처리</a:t>
              </a:r>
              <a:endParaRPr kumimoji="0" lang="ko-KR" altLang="en-US" sz="1200" b="1">
                <a:gradFill>
                  <a:gsLst>
                    <a:gs pos="100000">
                      <a:srgbClr val="0070C0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19" name="TextBox 39"/>
            <p:cNvSpPr txBox="1">
              <a:spLocks noChangeArrowheads="1"/>
            </p:cNvSpPr>
            <p:nvPr/>
          </p:nvSpPr>
          <p:spPr bwMode="auto">
            <a:xfrm>
              <a:off x="614311" y="2137543"/>
              <a:ext cx="1319891" cy="50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lnSpc>
                  <a:spcPts val="1900"/>
                </a:lnSpc>
                <a:spcBef>
                  <a:spcPct val="50000"/>
                </a:spcBef>
              </a:pPr>
              <a:endParaRPr kumimoji="0" lang="ko-KR" altLang="en-US" sz="1500" b="1">
                <a:gradFill>
                  <a:gsLst>
                    <a:gs pos="100000">
                      <a:srgbClr val="1F497D">
                        <a:lumMod val="60000"/>
                        <a:lumOff val="40000"/>
                      </a:srgbClr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20" name="그룹 8"/>
          <p:cNvGrpSpPr/>
          <p:nvPr/>
        </p:nvGrpSpPr>
        <p:grpSpPr>
          <a:xfrm>
            <a:off x="321228" y="4738670"/>
            <a:ext cx="1436914" cy="880939"/>
            <a:chOff x="593020" y="1332731"/>
            <a:chExt cx="1348469" cy="1312832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98487" y="1332731"/>
              <a:ext cx="1343002" cy="13128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39"/>
            <p:cNvSpPr txBox="1">
              <a:spLocks noChangeArrowheads="1"/>
            </p:cNvSpPr>
            <p:nvPr/>
          </p:nvSpPr>
          <p:spPr bwMode="auto">
            <a:xfrm>
              <a:off x="593020" y="1643256"/>
              <a:ext cx="1319891" cy="688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ko-KR" altLang="en-US" sz="1200" b="1" smtClean="0">
                  <a:gradFill>
                    <a:gsLst>
                      <a:gs pos="100000">
                        <a:srgbClr val="0070C0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질병 건수 산정 및 질병 선정</a:t>
              </a:r>
              <a:endParaRPr kumimoji="0" lang="ko-KR" altLang="en-US" sz="1200" b="1">
                <a:gradFill>
                  <a:gsLst>
                    <a:gs pos="100000">
                      <a:srgbClr val="0070C0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23" name="TextBox 39"/>
            <p:cNvSpPr txBox="1">
              <a:spLocks noChangeArrowheads="1"/>
            </p:cNvSpPr>
            <p:nvPr/>
          </p:nvSpPr>
          <p:spPr bwMode="auto">
            <a:xfrm>
              <a:off x="614311" y="2137543"/>
              <a:ext cx="1319891" cy="50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lnSpc>
                  <a:spcPts val="1900"/>
                </a:lnSpc>
                <a:spcBef>
                  <a:spcPct val="50000"/>
                </a:spcBef>
              </a:pPr>
              <a:endParaRPr kumimoji="0" lang="ko-KR" altLang="en-US" sz="1500" b="1">
                <a:gradFill>
                  <a:gsLst>
                    <a:gs pos="100000">
                      <a:srgbClr val="1F497D">
                        <a:lumMod val="60000"/>
                        <a:lumOff val="40000"/>
                      </a:srgbClr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821063" y="1715266"/>
            <a:ext cx="9985738" cy="2605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7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장감염 예측 </a:t>
            </a:r>
            <a:r>
              <a:rPr kumimoji="1" lang="ko-KR" altLang="en-US" smtClean="0"/>
              <a:t>알고리듬 구축</a:t>
            </a:r>
            <a:endParaRPr kumimoji="1"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78734" y="1388962"/>
            <a:ext cx="10775066" cy="15131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기상인자</a:t>
            </a:r>
            <a:r>
              <a:rPr lang="en-US" altLang="ko-KR" sz="1600" dirty="0"/>
              <a:t>, </a:t>
            </a:r>
            <a:r>
              <a:rPr lang="ko-KR" altLang="en-US" sz="1600"/>
              <a:t>대기인자</a:t>
            </a:r>
            <a:r>
              <a:rPr lang="en-US" altLang="ko-KR" sz="1600" dirty="0"/>
              <a:t>, </a:t>
            </a:r>
            <a:r>
              <a:rPr lang="ko-KR" altLang="en-US" sz="1600"/>
              <a:t>인구통계적 데이터 </a:t>
            </a:r>
            <a:r>
              <a:rPr lang="ko-KR" altLang="en-US" sz="1600" smtClean="0"/>
              <a:t>및 </a:t>
            </a:r>
            <a:r>
              <a:rPr lang="ko-KR" altLang="en-US" sz="1600"/>
              <a:t>위</a:t>
            </a:r>
            <a:r>
              <a:rPr lang="en-US" altLang="ko-KR" sz="1600" dirty="0"/>
              <a:t>, </a:t>
            </a:r>
            <a:r>
              <a:rPr lang="ko-KR" altLang="en-US" sz="1600"/>
              <a:t>경도 </a:t>
            </a:r>
            <a:r>
              <a:rPr lang="ko-KR" altLang="en-US" sz="1600" smtClean="0"/>
              <a:t>데이터 </a:t>
            </a:r>
            <a:r>
              <a:rPr lang="ko-KR" altLang="en-US" sz="1600"/>
              <a:t>이용하여 장감염 질환 예측 알고리즘 </a:t>
            </a:r>
            <a:r>
              <a:rPr lang="ko-KR" altLang="en-US" sz="1600" smtClean="0"/>
              <a:t>구축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OLS </a:t>
            </a:r>
            <a:r>
              <a:rPr lang="ko-KR" altLang="en-US" sz="1400"/>
              <a:t>회귀분석</a:t>
            </a:r>
            <a:r>
              <a:rPr lang="en-US" altLang="ko-KR" sz="1400" dirty="0"/>
              <a:t>, LASSO </a:t>
            </a:r>
            <a:r>
              <a:rPr lang="ko-KR" altLang="en-US" sz="1400"/>
              <a:t>회귀분석</a:t>
            </a:r>
            <a:r>
              <a:rPr lang="en-US" altLang="ko-KR" sz="1400" dirty="0"/>
              <a:t>, </a:t>
            </a:r>
            <a:r>
              <a:rPr lang="ko-KR" altLang="en-US" sz="1400" smtClean="0"/>
              <a:t>심층신경망 모형 구축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smtClean="0"/>
              <a:t>알고리즘 </a:t>
            </a:r>
            <a:r>
              <a:rPr lang="ko-KR" altLang="en-US" sz="1200"/>
              <a:t>학습을 위해 데이터를 학습 데이터와 테스트 데이터로 구분하였으며</a:t>
            </a:r>
            <a:r>
              <a:rPr lang="en-US" altLang="ko-KR" sz="1200" dirty="0"/>
              <a:t>, </a:t>
            </a:r>
            <a:r>
              <a:rPr lang="ko-KR" altLang="en-US" sz="1200"/>
              <a:t>이 때 층화추출법을 </a:t>
            </a:r>
            <a:r>
              <a:rPr lang="ko-KR" altLang="en-US" sz="1200" smtClean="0"/>
              <a:t>사용함</a:t>
            </a:r>
            <a:endParaRPr lang="en-US" altLang="ko-KR" sz="1200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200" smtClean="0"/>
              <a:t>연도별</a:t>
            </a:r>
            <a:r>
              <a:rPr lang="en-US" altLang="ko-KR" sz="1200" dirty="0"/>
              <a:t>, </a:t>
            </a:r>
            <a:r>
              <a:rPr lang="ko-KR" altLang="en-US" sz="1200"/>
              <a:t>월별</a:t>
            </a:r>
            <a:r>
              <a:rPr lang="en-US" altLang="ko-KR" sz="1200" dirty="0"/>
              <a:t>, </a:t>
            </a:r>
            <a:r>
              <a:rPr lang="ko-KR" altLang="en-US" sz="1200"/>
              <a:t>시군구별로 데이터를 구분한 후 학습 데이터 </a:t>
            </a:r>
            <a:r>
              <a:rPr lang="en-US" altLang="ko-KR" sz="1200" dirty="0"/>
              <a:t>70%, </a:t>
            </a:r>
            <a:r>
              <a:rPr lang="ko-KR" altLang="en-US" sz="1200"/>
              <a:t>테스트 데이터 </a:t>
            </a:r>
            <a:r>
              <a:rPr lang="en-US" altLang="ko-KR" sz="1200" dirty="0"/>
              <a:t>30%</a:t>
            </a:r>
            <a:r>
              <a:rPr lang="ko-KR" altLang="en-US" sz="1200"/>
              <a:t> </a:t>
            </a:r>
            <a:r>
              <a:rPr lang="ko-KR" altLang="en-US" sz="1200" smtClean="0"/>
              <a:t>추출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/>
              <a:t>데이터의 범위를 통일시키기 위해 </a:t>
            </a:r>
            <a:r>
              <a:rPr lang="en-US" altLang="ko-KR" sz="1200" dirty="0"/>
              <a:t>min-max </a:t>
            </a:r>
            <a:r>
              <a:rPr lang="ko-KR" altLang="en-US" sz="1200"/>
              <a:t>표준화를 </a:t>
            </a:r>
            <a:r>
              <a:rPr lang="ko-KR" altLang="en-US" sz="1200" smtClean="0"/>
              <a:t>수행</a:t>
            </a:r>
            <a:endParaRPr lang="en-US" altLang="ko-KR" sz="1200" dirty="0"/>
          </a:p>
        </p:txBody>
      </p:sp>
      <p:sp>
        <p:nvSpPr>
          <p:cNvPr id="7" name="슬라이드 번호 개체 틀 1"/>
          <p:cNvSpPr txBox="1">
            <a:spLocks/>
          </p:cNvSpPr>
          <p:nvPr/>
        </p:nvSpPr>
        <p:spPr>
          <a:xfrm>
            <a:off x="8622174" y="6472358"/>
            <a:ext cx="2743200" cy="336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622174" y="6472358"/>
            <a:ext cx="2743200" cy="336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7543"/>
              </p:ext>
            </p:extLst>
          </p:nvPr>
        </p:nvGraphicFramePr>
        <p:xfrm>
          <a:off x="243068" y="3546686"/>
          <a:ext cx="4807927" cy="32407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5382"/>
                <a:gridCol w="4082545"/>
              </a:tblGrid>
              <a:tr h="29860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 smtClean="0">
                          <a:effectLst/>
                        </a:rPr>
                        <a:t>구분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변수 명</a:t>
                      </a:r>
                      <a:endParaRPr 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</a:tr>
              <a:tr h="25301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smtClean="0">
                          <a:effectLst/>
                        </a:rPr>
                        <a:t>설명변수</a:t>
                      </a:r>
                      <a:r>
                        <a:rPr lang="en-US" altLang="ko-KR" sz="1200" kern="0" spc="-30" dirty="0" smtClean="0">
                          <a:effectLst/>
                        </a:rPr>
                        <a:t/>
                      </a:r>
                      <a:br>
                        <a:rPr lang="en-US" altLang="ko-KR" sz="1200" kern="0" spc="-30" dirty="0" smtClean="0">
                          <a:effectLst/>
                        </a:rPr>
                      </a:br>
                      <a:r>
                        <a:rPr lang="en-US" altLang="ko-KR" sz="1200" kern="0" spc="-30" dirty="0" smtClean="0">
                          <a:effectLst/>
                        </a:rPr>
                        <a:t>(</a:t>
                      </a:r>
                      <a:r>
                        <a:rPr lang="en-US" altLang="ko-KR" sz="1200" kern="0" spc="-30" dirty="0">
                          <a:effectLst/>
                        </a:rPr>
                        <a:t>41</a:t>
                      </a:r>
                      <a:r>
                        <a:rPr lang="ko-KR" altLang="en-US" sz="1200" kern="0" spc="-30">
                          <a:effectLst/>
                        </a:rPr>
                        <a:t>개</a:t>
                      </a:r>
                      <a:r>
                        <a:rPr lang="en-US" altLang="ko-KR" sz="1200" kern="0" spc="-30" dirty="0">
                          <a:effectLst/>
                        </a:rPr>
                        <a:t>)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월</a:t>
                      </a:r>
                      <a:r>
                        <a:rPr lang="en-US" altLang="ko-KR" sz="1200" kern="0" spc="-30" dirty="0">
                          <a:effectLst/>
                        </a:rPr>
                        <a:t>(month), </a:t>
                      </a:r>
                      <a:r>
                        <a:rPr lang="ko-KR" altLang="en-US" sz="1200" kern="0" spc="-30" dirty="0">
                          <a:effectLst/>
                        </a:rPr>
                        <a:t>위도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경도</a:t>
                      </a:r>
                      <a:r>
                        <a:rPr lang="en-US" altLang="ko-KR" sz="1200" kern="0" spc="-30" dirty="0">
                          <a:effectLst/>
                        </a:rPr>
                        <a:t>, SO2_mean, CO_mean, O3_mean, NO2_mean, PM10_mean, SO2_max, CO_max, O3_max, NO2_max, PM10_max, </a:t>
                      </a:r>
                      <a:r>
                        <a:rPr lang="ko-KR" altLang="en-US" sz="1200" kern="0" spc="-30" dirty="0">
                          <a:effectLst/>
                        </a:rPr>
                        <a:t>평균기온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평균최고기온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평균최저기온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최고기온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최저기온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평균현지기압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평균해면기압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최고해면기압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최저해면기압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평균수증기압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최고수증기압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최저수증기압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평균이슬점온도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평균상대습도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최소상대습도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월합강수량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일최다강수량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평균풍속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최대풍속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최대순간풍속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일조시간합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일조율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월적설량합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r>
                        <a:rPr lang="ko-KR" altLang="en-US" sz="1200" kern="0" spc="-30" dirty="0">
                          <a:effectLst/>
                        </a:rPr>
                        <a:t>최저초상온도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최저초상온도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평균지면온도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총인구수</a:t>
                      </a:r>
                      <a:r>
                        <a:rPr lang="en-US" altLang="ko-KR" sz="1200" kern="0" spc="-30" dirty="0">
                          <a:effectLst/>
                        </a:rPr>
                        <a:t>, </a:t>
                      </a:r>
                      <a:r>
                        <a:rPr lang="ko-KR" altLang="en-US" sz="1200" kern="0" spc="-30" dirty="0">
                          <a:effectLst/>
                        </a:rPr>
                        <a:t>인구밀도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</a:tr>
              <a:tr h="345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smtClean="0">
                          <a:effectLst/>
                        </a:rPr>
                        <a:t>추정대상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err="1">
                          <a:effectLst/>
                        </a:rPr>
                        <a:t>시군구별</a:t>
                      </a:r>
                      <a:r>
                        <a:rPr lang="ko-KR" altLang="en-US" sz="1200" kern="0" spc="-30">
                          <a:effectLst/>
                        </a:rPr>
                        <a:t> 월별 </a:t>
                      </a:r>
                      <a:r>
                        <a:rPr lang="ko-KR" altLang="en-US" sz="1200" kern="0" spc="-30" err="1">
                          <a:effectLst/>
                        </a:rPr>
                        <a:t>장감염</a:t>
                      </a:r>
                      <a:r>
                        <a:rPr lang="ko-KR" altLang="en-US" sz="1200" kern="0" spc="-30">
                          <a:effectLst/>
                        </a:rPr>
                        <a:t> 질병 발생 건수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27332"/>
              </p:ext>
            </p:extLst>
          </p:nvPr>
        </p:nvGraphicFramePr>
        <p:xfrm>
          <a:off x="5237754" y="3591691"/>
          <a:ext cx="6768839" cy="270197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450787"/>
                <a:gridCol w="972534"/>
                <a:gridCol w="1400450"/>
                <a:gridCol w="972534"/>
                <a:gridCol w="972534"/>
              </a:tblGrid>
              <a:tr h="44590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추정대상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Parameter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9348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Hidden Layer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Hidden node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Epoch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Activation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</a:tr>
              <a:tr h="53868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장감염 전체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500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30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ReLU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</a:tr>
              <a:tr h="53868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기타 세균성 장감염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500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ReLU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</a:tr>
              <a:tr h="58934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바이러스성 및 기타 감염성 장감염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500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70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ReLU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11" name="텍스트 상자 10"/>
          <p:cNvSpPr txBox="1"/>
          <p:nvPr/>
        </p:nvSpPr>
        <p:spPr>
          <a:xfrm>
            <a:off x="1342662" y="3044143"/>
            <a:ext cx="242566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mtClean="0"/>
              <a:t>추정대상 및 설명변수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966824" y="3044143"/>
            <a:ext cx="374764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smtClean="0"/>
              <a:t>심층신경망 </a:t>
            </a:r>
            <a:r>
              <a:rPr kumimoji="1" lang="en-US" altLang="ko-KR" dirty="0" smtClean="0"/>
              <a:t>Hyper Parameter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49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585" y="365125"/>
            <a:ext cx="11227443" cy="1325563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결과</a:t>
            </a:r>
            <a:r>
              <a:rPr kumimoji="1" lang="en-US" altLang="ko-KR" sz="4000" dirty="0"/>
              <a:t>:</a:t>
            </a:r>
            <a:r>
              <a:rPr kumimoji="1" lang="ko-KR" altLang="en-US" sz="4000"/>
              <a:t> 심층신경망 평균제곱근오차 </a:t>
            </a:r>
            <a:r>
              <a:rPr kumimoji="1" lang="en-US" altLang="ko-KR" sz="4000" dirty="0"/>
              <a:t>10~25%</a:t>
            </a:r>
            <a:r>
              <a:rPr kumimoji="1" lang="ko-KR" altLang="en-US" sz="4000"/>
              <a:t> 개선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4345"/>
          </a:xfrm>
        </p:spPr>
        <p:txBody>
          <a:bodyPr>
            <a:normAutofit fontScale="70000" lnSpcReduction="2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/>
              <a:t>장감염 질환 </a:t>
            </a:r>
            <a:r>
              <a:rPr lang="ko-KR" altLang="en-US" smtClean="0"/>
              <a:t>전체 예측</a:t>
            </a:r>
            <a:r>
              <a:rPr lang="en-US" altLang="ko-KR" dirty="0" smtClean="0"/>
              <a:t>:</a:t>
            </a:r>
            <a:r>
              <a:rPr lang="ko-KR" altLang="en-US" smtClean="0"/>
              <a:t> </a:t>
            </a:r>
            <a:r>
              <a:rPr lang="en-US" altLang="ko-KR" dirty="0" smtClean="0"/>
              <a:t>OLS/</a:t>
            </a:r>
            <a:r>
              <a:rPr lang="ko-KR" altLang="en-US" smtClean="0"/>
              <a:t> </a:t>
            </a:r>
            <a:r>
              <a:rPr lang="en-US" altLang="ko-KR" dirty="0"/>
              <a:t>LASSO </a:t>
            </a:r>
            <a:r>
              <a:rPr lang="ko-KR" altLang="en-US"/>
              <a:t>회귀분석보다 심층신경망의 성능이 대략 </a:t>
            </a:r>
            <a:r>
              <a:rPr lang="en-US" altLang="ko-KR" dirty="0"/>
              <a:t>25% </a:t>
            </a:r>
            <a:r>
              <a:rPr lang="ko-KR" altLang="en-US" smtClean="0"/>
              <a:t>향상</a:t>
            </a:r>
            <a:endParaRPr lang="en-US" altLang="ko-K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/>
              <a:t>기타 세균성 </a:t>
            </a:r>
            <a:r>
              <a:rPr lang="ko-KR" altLang="en-US" smtClean="0"/>
              <a:t>장감염 및 </a:t>
            </a:r>
            <a:r>
              <a:rPr lang="ko-KR" altLang="en-US"/>
              <a:t>바이러스성 및 기타 감염성 </a:t>
            </a:r>
            <a:r>
              <a:rPr lang="ko-KR" altLang="en-US" smtClean="0"/>
              <a:t>장감염 예측</a:t>
            </a:r>
            <a:r>
              <a:rPr lang="en-US" altLang="ko-KR" dirty="0" smtClean="0"/>
              <a:t>:</a:t>
            </a:r>
            <a:r>
              <a:rPr lang="ko-KR" altLang="en-US" smtClean="0"/>
              <a:t> </a:t>
            </a:r>
            <a:r>
              <a:rPr lang="en-US" altLang="ko-KR" dirty="0" smtClean="0"/>
              <a:t>OLS/</a:t>
            </a:r>
            <a:r>
              <a:rPr lang="ko-KR" altLang="en-US" smtClean="0"/>
              <a:t> </a:t>
            </a:r>
            <a:r>
              <a:rPr lang="en-US" altLang="ko-KR" dirty="0"/>
              <a:t>LASSO </a:t>
            </a:r>
            <a:r>
              <a:rPr lang="ko-KR" altLang="en-US"/>
              <a:t>회귀분석보다 심층신경망의 성능이 대략 </a:t>
            </a:r>
            <a:r>
              <a:rPr lang="en-US" altLang="ko-KR" dirty="0"/>
              <a:t>10% </a:t>
            </a:r>
            <a:r>
              <a:rPr lang="ko-KR" altLang="en-US"/>
              <a:t>향상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90037" y="3449793"/>
            <a:ext cx="580611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US" altLang="ko-KR" sz="1050" dirty="0" smtClean="0"/>
              <a:t> </a:t>
            </a:r>
            <a:r>
              <a:rPr lang="ko-KR" altLang="en-US" sz="2000" smtClean="0"/>
              <a:t>장감염 질환 예측 표준제곱근오차 비교</a:t>
            </a:r>
            <a:endParaRPr lang="en-US" altLang="ko-KR" sz="2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198123" y="4243435"/>
          <a:ext cx="9795754" cy="20807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000331"/>
                <a:gridCol w="2864613"/>
                <a:gridCol w="1965405"/>
                <a:gridCol w="1965405"/>
              </a:tblGrid>
              <a:tr h="488746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추정 대상</a:t>
                      </a:r>
                      <a:endParaRPr lang="ko-KR" altLang="en-US" sz="16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 smtClean="0">
                          <a:effectLst/>
                        </a:rPr>
                        <a:t>OLS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 smtClean="0">
                          <a:effectLst/>
                        </a:rPr>
                        <a:t>LASSO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심층신경망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</a:tr>
              <a:tr h="405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err="1">
                          <a:effectLst/>
                        </a:rPr>
                        <a:t>장감염</a:t>
                      </a:r>
                      <a:r>
                        <a:rPr lang="ko-KR" altLang="en-US" sz="1600" kern="0" spc="-30">
                          <a:effectLst/>
                        </a:rPr>
                        <a:t> 질환 전체</a:t>
                      </a:r>
                      <a:endParaRPr lang="ko-KR" altLang="en-US" sz="16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20.040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20.033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15.656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</a:tr>
              <a:tr h="405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effectLst/>
                        </a:rPr>
                        <a:t>기타 세균성 </a:t>
                      </a:r>
                      <a:r>
                        <a:rPr lang="ko-KR" altLang="en-US" sz="1600" kern="0" spc="-30" err="1">
                          <a:effectLst/>
                        </a:rPr>
                        <a:t>장감염</a:t>
                      </a:r>
                      <a:endParaRPr lang="ko-KR" altLang="en-US" sz="16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4.342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4.342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4.071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</a:tr>
              <a:tr h="7803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effectLst/>
                        </a:rPr>
                        <a:t>바이러스성 및 기타 감염성 </a:t>
                      </a:r>
                      <a:r>
                        <a:rPr lang="ko-KR" altLang="en-US" sz="1600" kern="0" spc="-30" err="1">
                          <a:effectLst/>
                        </a:rPr>
                        <a:t>장감염</a:t>
                      </a:r>
                      <a:endParaRPr lang="ko-KR" altLang="en-US" sz="16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5.440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5.431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5.042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3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기간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인력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예산</a:t>
            </a:r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4"/>
            <a:ext cx="10450484" cy="40597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smtClean="0"/>
              <a:t>기간</a:t>
            </a:r>
            <a:r>
              <a:rPr kumimoji="1" lang="en-US" altLang="ko-KR" sz="2400" dirty="0" smtClean="0"/>
              <a:t>:</a:t>
            </a:r>
            <a:r>
              <a:rPr kumimoji="1" lang="ko-KR" altLang="en-US" sz="2400" smtClean="0"/>
              <a:t> </a:t>
            </a:r>
            <a:r>
              <a:rPr kumimoji="1" lang="en-US" altLang="ko-KR" sz="2400" dirty="0" smtClean="0"/>
              <a:t>2017</a:t>
            </a:r>
            <a:r>
              <a:rPr kumimoji="1" lang="ko-KR" altLang="en-US" sz="2400" smtClean="0"/>
              <a:t>년 </a:t>
            </a:r>
            <a:r>
              <a:rPr kumimoji="1" lang="en-US" altLang="ko-KR" sz="2400" dirty="0"/>
              <a:t>1</a:t>
            </a:r>
            <a:r>
              <a:rPr kumimoji="1" lang="ko-KR" altLang="en-US" sz="2400" smtClean="0"/>
              <a:t>월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smtClean="0"/>
              <a:t> </a:t>
            </a:r>
            <a:r>
              <a:rPr kumimoji="1" lang="en-US" altLang="ko-KR" sz="2400" dirty="0" smtClean="0"/>
              <a:t>2017</a:t>
            </a:r>
            <a:r>
              <a:rPr kumimoji="1" lang="ko-KR" altLang="en-US" sz="2400" smtClean="0"/>
              <a:t>년 </a:t>
            </a:r>
            <a:r>
              <a:rPr kumimoji="1" lang="en-US" altLang="ko-KR" sz="2400" dirty="0" smtClean="0"/>
              <a:t>12</a:t>
            </a:r>
            <a:r>
              <a:rPr kumimoji="1" lang="ko-KR" altLang="en-US" sz="2400" smtClean="0"/>
              <a:t>월</a:t>
            </a:r>
            <a:endParaRPr kumimoji="1" lang="en-US" altLang="ko-KR" sz="2400" dirty="0"/>
          </a:p>
          <a:p>
            <a:pPr lvl="1">
              <a:lnSpc>
                <a:spcPct val="120000"/>
              </a:lnSpc>
            </a:pPr>
            <a:endParaRPr kumimoji="1" lang="en-US" altLang="ko-KR" sz="1800" dirty="0"/>
          </a:p>
          <a:p>
            <a:pPr>
              <a:lnSpc>
                <a:spcPct val="120000"/>
              </a:lnSpc>
            </a:pPr>
            <a:r>
              <a:rPr kumimoji="1" lang="ko-KR" altLang="en-US" sz="2400" smtClean="0"/>
              <a:t>인력</a:t>
            </a:r>
            <a:r>
              <a:rPr kumimoji="1" lang="en-US" altLang="ko-KR" sz="2400" dirty="0" smtClean="0"/>
              <a:t>:</a:t>
            </a:r>
            <a:r>
              <a:rPr kumimoji="1" lang="ko-KR" altLang="en-US" sz="2400" smtClean="0"/>
              <a:t> 박사급 연구원 </a:t>
            </a:r>
            <a:r>
              <a:rPr kumimoji="1" lang="en-US" altLang="ko-KR" sz="2400" dirty="0"/>
              <a:t>5</a:t>
            </a:r>
            <a:r>
              <a:rPr kumimoji="1" lang="ko-KR" altLang="en-US" sz="2400" smtClean="0"/>
              <a:t>명</a:t>
            </a:r>
            <a:r>
              <a:rPr kumimoji="1" lang="en-US" altLang="ko-KR" sz="2400" dirty="0" smtClean="0"/>
              <a:t>(1</a:t>
            </a:r>
            <a:r>
              <a:rPr kumimoji="1" lang="ko-KR" altLang="en-US" sz="2400" smtClean="0"/>
              <a:t>명 원외</a:t>
            </a:r>
            <a:r>
              <a:rPr kumimoji="1" lang="en-US" altLang="ko-KR" sz="2400" dirty="0" smtClean="0"/>
              <a:t>),</a:t>
            </a:r>
            <a:r>
              <a:rPr kumimoji="1" lang="ko-KR" altLang="en-US" sz="2400" smtClean="0"/>
              <a:t> 전문원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smtClean="0"/>
              <a:t>명</a:t>
            </a:r>
            <a:r>
              <a:rPr kumimoji="1" lang="en-US" altLang="ko-KR" sz="2400" dirty="0" smtClean="0"/>
              <a:t>,</a:t>
            </a:r>
            <a:r>
              <a:rPr kumimoji="1" lang="ko-KR" altLang="en-US" sz="2400" smtClean="0"/>
              <a:t> 연구 보조인력 </a:t>
            </a:r>
            <a:r>
              <a:rPr kumimoji="1" lang="en-US" altLang="ko-KR" sz="2400" dirty="0"/>
              <a:t>4</a:t>
            </a:r>
            <a:r>
              <a:rPr kumimoji="1" lang="ko-KR" altLang="en-US" sz="2400" smtClean="0"/>
              <a:t>명 투입</a:t>
            </a:r>
            <a:endParaRPr kumimoji="1" lang="en-US" altLang="ko-KR" sz="2400" dirty="0" smtClean="0"/>
          </a:p>
          <a:p>
            <a:pPr lvl="1">
              <a:lnSpc>
                <a:spcPct val="120000"/>
              </a:lnSpc>
            </a:pPr>
            <a:endParaRPr kumimoji="1" lang="en-US" altLang="ko-KR" sz="1800" dirty="0" smtClean="0"/>
          </a:p>
          <a:p>
            <a:pPr>
              <a:lnSpc>
                <a:spcPct val="120000"/>
              </a:lnSpc>
            </a:pPr>
            <a:r>
              <a:rPr kumimoji="1" lang="ko-KR" altLang="en-US" sz="2400" smtClean="0"/>
              <a:t>예산</a:t>
            </a:r>
            <a:r>
              <a:rPr kumimoji="1" lang="en-US" altLang="ko-KR" sz="2400" dirty="0" smtClean="0"/>
              <a:t>:</a:t>
            </a:r>
            <a:r>
              <a:rPr kumimoji="1" lang="ko-KR" altLang="en-US" sz="2400" smtClean="0"/>
              <a:t> </a:t>
            </a:r>
            <a:r>
              <a:rPr kumimoji="1" lang="en-US" altLang="ko-KR" sz="2400" dirty="0" smtClean="0"/>
              <a:t>3</a:t>
            </a:r>
            <a:r>
              <a:rPr kumimoji="1" lang="ko-KR" altLang="en-US" sz="2400" smtClean="0"/>
              <a:t>억 </a:t>
            </a:r>
            <a:r>
              <a:rPr kumimoji="1" lang="en-US" altLang="ko-KR" sz="2400" dirty="0" smtClean="0"/>
              <a:t>6</a:t>
            </a:r>
            <a:r>
              <a:rPr kumimoji="1" lang="ko-KR" altLang="en-US" sz="2400" smtClean="0"/>
              <a:t>백만 원 책정</a:t>
            </a:r>
            <a:endParaRPr kumimoji="1" lang="en-US" altLang="ko-KR" sz="24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800" smtClean="0"/>
              <a:t>위탁연구비 </a:t>
            </a:r>
            <a:r>
              <a:rPr kumimoji="1" lang="en-US" altLang="ko-KR" sz="1800" dirty="0" smtClean="0"/>
              <a:t>4</a:t>
            </a:r>
            <a:r>
              <a:rPr kumimoji="1" lang="ko-KR" altLang="en-US" sz="1800" smtClean="0"/>
              <a:t>천 만원 책정</a:t>
            </a:r>
            <a:r>
              <a:rPr kumimoji="1" lang="en-US" altLang="ko-KR" sz="1800" dirty="0" smtClean="0"/>
              <a:t>:</a:t>
            </a:r>
            <a:r>
              <a:rPr kumimoji="1" lang="ko-KR" altLang="en-US" sz="1800" smtClean="0"/>
              <a:t> </a:t>
            </a:r>
            <a:r>
              <a:rPr kumimoji="1" lang="en-US" altLang="ko-KR" sz="1800" dirty="0" smtClean="0"/>
              <a:t>‘</a:t>
            </a:r>
            <a:r>
              <a:rPr kumimoji="1" lang="ko-KR" altLang="en-US" sz="1800" smtClean="0"/>
              <a:t>딥러닝을 활용한 환경리스크 예측</a:t>
            </a:r>
            <a:r>
              <a:rPr kumimoji="1" lang="en-US" altLang="ko-KR" sz="1800" dirty="0" smtClean="0"/>
              <a:t>’</a:t>
            </a:r>
          </a:p>
          <a:p>
            <a:pPr lvl="2">
              <a:lnSpc>
                <a:spcPct val="120000"/>
              </a:lnSpc>
            </a:pPr>
            <a:r>
              <a:rPr kumimoji="1" lang="ko-KR" altLang="en-US" sz="1800" smtClean="0"/>
              <a:t>위탁과제 책임자</a:t>
            </a:r>
            <a:r>
              <a:rPr kumimoji="1" lang="en-US" altLang="ko-KR" sz="1800" dirty="0" smtClean="0"/>
              <a:t>:</a:t>
            </a:r>
            <a:r>
              <a:rPr kumimoji="1" lang="ko-KR" altLang="en-US" sz="1800" smtClean="0"/>
              <a:t> 한국 산업기술대학교 이동현 교수 </a:t>
            </a:r>
            <a:endParaRPr kumimoji="1" lang="en-US" altLang="ko-KR" sz="1800" dirty="0" smtClean="0"/>
          </a:p>
          <a:p>
            <a:pPr lvl="2">
              <a:lnSpc>
                <a:spcPct val="120000"/>
              </a:lnSpc>
            </a:pPr>
            <a:endParaRPr kumimoji="1" lang="ko-KR" altLang="en-US" sz="18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752475" y="17894"/>
            <a:ext cx="10687050" cy="1325563"/>
          </a:xfrm>
        </p:spPr>
        <p:txBody>
          <a:bodyPr/>
          <a:lstStyle/>
          <a:p>
            <a:r>
              <a:rPr kumimoji="1" lang="ko-KR" altLang="en-US" smtClean="0"/>
              <a:t>반사실적 실험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주요 변수 양적 영향 파악</a:t>
            </a:r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1039840" y="1204913"/>
            <a:ext cx="8942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  <a:buClr>
                <a:srgbClr val="00B0F0"/>
              </a:buClr>
            </a:pP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- </a:t>
            </a:r>
            <a:r>
              <a:rPr lang="ko-KR" altLang="en-US" sz="1600" err="1" smtClean="0">
                <a:solidFill>
                  <a:prstClr val="black"/>
                </a:solidFill>
                <a:latin typeface="+mn-ea"/>
              </a:rPr>
              <a:t>장감염</a:t>
            </a:r>
            <a:r>
              <a:rPr lang="ko-KR" altLang="en-US" sz="1600" smtClean="0">
                <a:solidFill>
                  <a:prstClr val="black"/>
                </a:solidFill>
                <a:latin typeface="+mn-ea"/>
              </a:rPr>
              <a:t> 질환 발생에 영향을 미치는 주요 변수를 파악하기 위해 반사실적 실험 수행</a:t>
            </a:r>
            <a:endParaRPr lang="en-US" altLang="ko-KR" sz="16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39840" y="1666578"/>
            <a:ext cx="988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1">
              <a:buFont typeface="Arial" panose="020B0604020202020204" pitchFamily="34" charset="0"/>
              <a:buChar char="•"/>
            </a:pPr>
            <a:r>
              <a:rPr lang="ko-KR" altLang="en-US" sz="1400" smtClean="0"/>
              <a:t>반사실적 실험은 다음과 같은 방법으로 수행됨</a:t>
            </a:r>
            <a:endParaRPr lang="ko-KR" altLang="en-US" sz="1400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641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80749" y="2257555"/>
            <a:ext cx="6920426" cy="459794"/>
          </a:xfrm>
          <a:prstGeom prst="roundRect">
            <a:avLst>
              <a:gd name="adj" fmla="val 0"/>
            </a:avLst>
          </a:prstGeom>
          <a:solidFill>
            <a:srgbClr val="4172AD"/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sz="1200" dirty="0"/>
              <a:t>테스트 데이터 셋의 설명변수가 </a:t>
            </a:r>
            <a:r>
              <a:rPr lang="en-US" altLang="ko-KR" sz="1200" dirty="0"/>
              <a:t>i</a:t>
            </a:r>
            <a:r>
              <a:rPr lang="ko-KR" altLang="en-US" sz="1200" dirty="0"/>
              <a:t>개 있다면</a:t>
            </a:r>
            <a:r>
              <a:rPr lang="en-US" altLang="ko-KR" sz="1200" dirty="0"/>
              <a:t>, i</a:t>
            </a:r>
            <a:r>
              <a:rPr lang="ko-KR" altLang="en-US" sz="1200" dirty="0"/>
              <a:t>개 설명변수에 대해 각각 </a:t>
            </a:r>
            <a:r>
              <a:rPr lang="en-US" altLang="ko-KR" sz="1200" dirty="0"/>
              <a:t>10%</a:t>
            </a:r>
            <a:r>
              <a:rPr lang="ko-KR" altLang="en-US" sz="1200" dirty="0"/>
              <a:t>씩 값을 </a:t>
            </a:r>
            <a:r>
              <a:rPr lang="ko-KR" altLang="en-US" sz="1200" dirty="0" smtClean="0"/>
              <a:t>상승시킴</a:t>
            </a:r>
            <a:endParaRPr lang="ko-KR" altLang="en-US" sz="1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749" y="2844782"/>
            <a:ext cx="1462601" cy="26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직선 화살표 연결선 25"/>
          <p:cNvCxnSpPr>
            <a:stCxn id="22" idx="2"/>
            <a:endCxn id="29" idx="0"/>
          </p:cNvCxnSpPr>
          <p:nvPr/>
        </p:nvCxnSpPr>
        <p:spPr>
          <a:xfrm>
            <a:off x="5940962" y="2717349"/>
            <a:ext cx="0" cy="607006"/>
          </a:xfrm>
          <a:prstGeom prst="straightConnector1">
            <a:avLst/>
          </a:prstGeom>
          <a:ln w="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모서리가 둥근 직사각형 28"/>
              <p:cNvSpPr/>
              <p:nvPr/>
            </p:nvSpPr>
            <p:spPr>
              <a:xfrm>
                <a:off x="2480749" y="3324355"/>
                <a:ext cx="6920426" cy="459794"/>
              </a:xfrm>
              <a:prstGeom prst="roundRect">
                <a:avLst>
                  <a:gd name="adj" fmla="val 0"/>
                </a:avLst>
              </a:prstGeom>
              <a:solidFill>
                <a:srgbClr val="4172AD"/>
              </a:solidFill>
              <a:ln w="9525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 latinLnBrk="1"/>
                <a:r>
                  <a:rPr lang="ko-KR" altLang="en-US" sz="1200" smtClean="0"/>
                  <a:t>구축된 모델링</a:t>
                </a:r>
                <a:r>
                  <a:rPr lang="en-US" altLang="ko-KR" sz="1200" dirty="0" smtClean="0"/>
                  <a:t>(</a:t>
                </a:r>
                <a:r>
                  <a:rPr lang="ko-KR" altLang="en-US" sz="1200" smtClean="0"/>
                  <a:t>심층 신경망</a:t>
                </a:r>
                <a:r>
                  <a:rPr lang="en-US" altLang="ko-KR" sz="1200" dirty="0" smtClean="0"/>
                  <a:t>)</a:t>
                </a:r>
                <a:r>
                  <a:rPr lang="ko-KR" altLang="en-US" sz="1200" smtClean="0"/>
                  <a:t>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200" smtClean="0"/>
                  <a:t>를 적용하여 장감염 발생빈도 변화율을 계산  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29" name="모서리가 둥근 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49" y="3324355"/>
                <a:ext cx="6920426" cy="459794"/>
              </a:xfrm>
              <a:prstGeom prst="roundRect">
                <a:avLst>
                  <a:gd name="adj" fmla="val 0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749" y="3944919"/>
            <a:ext cx="22002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5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413" y="365125"/>
            <a:ext cx="11551534" cy="1325563"/>
          </a:xfrm>
        </p:spPr>
        <p:txBody>
          <a:bodyPr/>
          <a:lstStyle/>
          <a:p>
            <a:r>
              <a:rPr kumimoji="1" lang="ko-KR" altLang="en-US"/>
              <a:t>반사실적 실험 결과</a:t>
            </a:r>
            <a:r>
              <a:rPr kumimoji="1" lang="en-US" altLang="ko-KR" dirty="0"/>
              <a:t>: </a:t>
            </a:r>
            <a:r>
              <a:rPr kumimoji="1" lang="ko-KR" altLang="en-US"/>
              <a:t>기후변수 양적 영향 파악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2515" y="1594132"/>
            <a:ext cx="11424213" cy="2040320"/>
          </a:xfrm>
        </p:spPr>
        <p:txBody>
          <a:bodyPr>
            <a:normAutofit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/>
              <a:t>지역</a:t>
            </a:r>
            <a:r>
              <a:rPr lang="en-US" altLang="ko-KR" sz="1400" dirty="0"/>
              <a:t>,</a:t>
            </a:r>
            <a:r>
              <a:rPr lang="ko-KR" altLang="en-US" sz="1400"/>
              <a:t> 인구의 영향이 크게 나타남</a:t>
            </a:r>
            <a:endParaRPr lang="en-US" altLang="ko-KR" sz="14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ko-KR" altLang="en-US" sz="1400"/>
              <a:t>위도</a:t>
            </a:r>
            <a:r>
              <a:rPr lang="en-US" altLang="ko-KR" sz="1400" dirty="0"/>
              <a:t>, </a:t>
            </a:r>
            <a:r>
              <a:rPr lang="ko-KR" altLang="en-US" sz="1400"/>
              <a:t>경도 값을 변화시켰을 때 장감염 예측 건수가 가장 크게 변동하는 것으로 나타남</a:t>
            </a:r>
            <a:endParaRPr lang="en-US" altLang="ko-KR" sz="14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ko-KR" altLang="en-US" sz="1400"/>
              <a:t>총 인구 수가 증가하는 비율만큼 장감염 발생 </a:t>
            </a:r>
            <a:r>
              <a:rPr lang="ko-KR" altLang="en-US" sz="1400" smtClean="0"/>
              <a:t>증가</a:t>
            </a:r>
            <a:endParaRPr lang="en-US" altLang="ko-KR" sz="1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/>
              <a:t>전체 장감염</a:t>
            </a:r>
            <a:r>
              <a:rPr lang="en-US" altLang="ko-KR" sz="1400" dirty="0"/>
              <a:t>:</a:t>
            </a:r>
            <a:r>
              <a:rPr lang="ko-KR" altLang="en-US" sz="1400"/>
              <a:t> </a:t>
            </a:r>
            <a:r>
              <a:rPr lang="en-US" altLang="ko-KR" sz="1400" dirty="0"/>
              <a:t>[</a:t>
            </a:r>
            <a:r>
              <a:rPr lang="ko-KR" altLang="en-US" sz="1400"/>
              <a:t>촉진요인</a:t>
            </a:r>
            <a:r>
              <a:rPr lang="en-US" altLang="ko-KR" sz="1400" dirty="0"/>
              <a:t>]</a:t>
            </a:r>
            <a:r>
              <a:rPr lang="ko-KR" altLang="en-US" sz="1400"/>
              <a:t> 현지기압</a:t>
            </a:r>
            <a:r>
              <a:rPr lang="en-US" altLang="ko-KR" sz="1400" dirty="0"/>
              <a:t>,</a:t>
            </a:r>
            <a:r>
              <a:rPr lang="ko-KR" altLang="en-US" sz="1400"/>
              <a:t> 일조율</a:t>
            </a:r>
            <a:r>
              <a:rPr lang="en-US" altLang="ko-KR" sz="1400" dirty="0"/>
              <a:t>,</a:t>
            </a:r>
            <a:r>
              <a:rPr lang="ko-KR" altLang="en-US" sz="1400"/>
              <a:t> 평균최저초상온도 </a:t>
            </a:r>
            <a:r>
              <a:rPr lang="en-US" altLang="ko-KR" sz="1400" dirty="0"/>
              <a:t>[</a:t>
            </a:r>
            <a:r>
              <a:rPr lang="ko-KR" altLang="en-US" sz="1400"/>
              <a:t>억제요인</a:t>
            </a:r>
            <a:r>
              <a:rPr lang="en-US" altLang="ko-KR" sz="1400" dirty="0"/>
              <a:t>]</a:t>
            </a:r>
            <a:r>
              <a:rPr lang="ko-KR" altLang="en-US" sz="1400"/>
              <a:t> 평균지면온도</a:t>
            </a:r>
            <a:r>
              <a:rPr lang="en-US" altLang="ko-KR" sz="1400" dirty="0"/>
              <a:t>,</a:t>
            </a:r>
            <a:r>
              <a:rPr lang="ko-KR" altLang="en-US" sz="1400"/>
              <a:t> </a:t>
            </a:r>
            <a:r>
              <a:rPr lang="ko-KR" altLang="en-US" sz="1400" smtClean="0"/>
              <a:t>최저기온</a:t>
            </a:r>
            <a:endParaRPr lang="en-US" altLang="ko-KR" sz="1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/>
              <a:t>세균성 장감염</a:t>
            </a:r>
            <a:r>
              <a:rPr lang="en-US" altLang="ko-KR" sz="1400" dirty="0"/>
              <a:t>:</a:t>
            </a:r>
            <a:r>
              <a:rPr lang="ko-KR" altLang="en-US" sz="1400"/>
              <a:t> </a:t>
            </a:r>
            <a:r>
              <a:rPr lang="en-US" altLang="ko-KR" sz="1400" dirty="0"/>
              <a:t>[</a:t>
            </a:r>
            <a:r>
              <a:rPr lang="ko-KR" altLang="en-US" sz="1400"/>
              <a:t>촉진요인</a:t>
            </a:r>
            <a:r>
              <a:rPr lang="en-US" altLang="ko-KR" sz="1400" dirty="0"/>
              <a:t>]</a:t>
            </a:r>
            <a:r>
              <a:rPr lang="ko-KR" altLang="en-US" sz="1400"/>
              <a:t> 평균현지기압</a:t>
            </a:r>
            <a:r>
              <a:rPr lang="en-US" altLang="ko-KR" sz="1400" dirty="0"/>
              <a:t>,</a:t>
            </a:r>
            <a:r>
              <a:rPr lang="ko-KR" altLang="en-US" sz="1400"/>
              <a:t> 평균최저초상온도</a:t>
            </a:r>
            <a:r>
              <a:rPr lang="en-US" altLang="ko-KR" sz="1400" dirty="0"/>
              <a:t>,</a:t>
            </a:r>
            <a:r>
              <a:rPr lang="ko-KR" altLang="en-US" sz="1400"/>
              <a:t> 최저초상온도</a:t>
            </a:r>
            <a:r>
              <a:rPr lang="en-US" altLang="ko-KR" sz="1400" dirty="0"/>
              <a:t>,</a:t>
            </a:r>
            <a:r>
              <a:rPr lang="ko-KR" altLang="en-US" sz="1400"/>
              <a:t> 오존</a:t>
            </a:r>
            <a:r>
              <a:rPr lang="en-US" altLang="ko-KR" sz="1400" dirty="0"/>
              <a:t>,</a:t>
            </a:r>
            <a:r>
              <a:rPr lang="ko-KR" altLang="en-US" sz="1400"/>
              <a:t> </a:t>
            </a:r>
            <a:r>
              <a:rPr lang="ko-KR" altLang="en-US" sz="1400" smtClean="0"/>
              <a:t>일산화탄소</a:t>
            </a:r>
            <a:endParaRPr lang="en-US" altLang="ko-KR" sz="1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/>
              <a:t>바이러스성 및 기타 감염성 장감염</a:t>
            </a:r>
            <a:r>
              <a:rPr lang="en-US" altLang="ko-KR" sz="1400" dirty="0"/>
              <a:t>:[</a:t>
            </a:r>
            <a:r>
              <a:rPr lang="ko-KR" altLang="en-US" sz="1400"/>
              <a:t>촉진요인</a:t>
            </a:r>
            <a:r>
              <a:rPr lang="en-US" altLang="ko-KR" sz="1400" dirty="0"/>
              <a:t>]</a:t>
            </a:r>
            <a:r>
              <a:rPr lang="ko-KR" altLang="en-US" sz="1400"/>
              <a:t> 일조율</a:t>
            </a:r>
            <a:r>
              <a:rPr lang="en-US" altLang="ko-KR" sz="1400" dirty="0"/>
              <a:t>,</a:t>
            </a:r>
            <a:r>
              <a:rPr lang="ko-KR" altLang="en-US" sz="1400"/>
              <a:t> 일조시간 </a:t>
            </a:r>
            <a:r>
              <a:rPr lang="en-US" altLang="ko-KR" sz="1400" dirty="0"/>
              <a:t>[</a:t>
            </a:r>
            <a:r>
              <a:rPr lang="ko-KR" altLang="en-US" sz="1400"/>
              <a:t>억제요인</a:t>
            </a:r>
            <a:r>
              <a:rPr lang="en-US" altLang="ko-KR" sz="1400" dirty="0"/>
              <a:t>]</a:t>
            </a:r>
            <a:r>
              <a:rPr lang="ko-KR" altLang="en-US" sz="1400"/>
              <a:t> 평균현지기압</a:t>
            </a:r>
            <a:r>
              <a:rPr lang="en-US" altLang="ko-KR" sz="1400" dirty="0"/>
              <a:t>,</a:t>
            </a:r>
            <a:r>
              <a:rPr lang="ko-KR" altLang="en-US" sz="1400"/>
              <a:t> 최고</a:t>
            </a:r>
            <a:r>
              <a:rPr lang="en-US" altLang="ko-KR" sz="1400" dirty="0"/>
              <a:t>/</a:t>
            </a:r>
            <a:r>
              <a:rPr lang="ko-KR" altLang="en-US" sz="1400"/>
              <a:t>최저</a:t>
            </a:r>
            <a:r>
              <a:rPr lang="en-US" altLang="ko-KR" sz="1400" dirty="0"/>
              <a:t>/</a:t>
            </a:r>
            <a:r>
              <a:rPr lang="ko-KR" altLang="en-US" sz="1400"/>
              <a:t>평균 해면기압</a:t>
            </a:r>
            <a:r>
              <a:rPr lang="en-US" altLang="ko-KR" sz="1400" dirty="0"/>
              <a:t>,</a:t>
            </a:r>
            <a:r>
              <a:rPr lang="ko-KR" altLang="en-US" sz="1400"/>
              <a:t> 평균</a:t>
            </a:r>
            <a:r>
              <a:rPr lang="en-US" altLang="ko-KR" sz="1400" dirty="0"/>
              <a:t>/</a:t>
            </a:r>
            <a:r>
              <a:rPr lang="ko-KR" altLang="en-US" sz="1400"/>
              <a:t>최소 </a:t>
            </a:r>
            <a:r>
              <a:rPr lang="ko-KR" altLang="en-US" sz="1400" smtClean="0"/>
              <a:t>상대습도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241896" y="4132139"/>
          <a:ext cx="9708207" cy="258933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5647"/>
                <a:gridCol w="1302532"/>
                <a:gridCol w="2049317"/>
                <a:gridCol w="1302532"/>
                <a:gridCol w="1875647"/>
                <a:gridCol w="1302532"/>
              </a:tblGrid>
              <a:tr h="32810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smtClean="0">
                          <a:effectLst/>
                        </a:rPr>
                        <a:t>변인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장감염 전체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변인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기타세균성장감염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변인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바이러스 및 기타 감염성 장감염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ctr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평균현지기압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5.1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평균현지기압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2.78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일조율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>
                          <a:effectLst/>
                        </a:rPr>
                        <a:t>13.59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일조율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>
                          <a:effectLst/>
                        </a:rPr>
                        <a:t>3.05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평균최저초상온도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1.67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일조시간합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>
                          <a:effectLst/>
                        </a:rPr>
                        <a:t>8.99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평균최저초상온도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1.54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최저초상온도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1.63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최소상대습도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-2.58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평균최고기온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1.51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O3_max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1.45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평균상대습도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-4.32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평균기온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0.18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CO_mean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>
                          <a:effectLst/>
                        </a:rPr>
                        <a:t>1.17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평균해면기압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-8.36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월적설량합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평균기온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-0.37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최고해면기압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-8.76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최저초상온도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-0.04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평균최고기온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-0.57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최저해면기압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-35.19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평균최저기온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-0.63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평균최저기온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-0.85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평균현지기압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-61.34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최고기온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-0.92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최저기온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-1.2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</a:tr>
              <a:tr h="2015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평균지면온도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</a:rPr>
                        <a:t>-2.37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4641449" y="3634452"/>
            <a:ext cx="21948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mtClean="0"/>
              <a:t>반사실적 실험 결과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-6350"/>
            <a:ext cx="10687050" cy="1325563"/>
          </a:xfrm>
        </p:spPr>
        <p:txBody>
          <a:bodyPr/>
          <a:lstStyle/>
          <a:p>
            <a:r>
              <a:rPr kumimoji="1" lang="ko-KR" altLang="en-US" smtClean="0"/>
              <a:t>결론</a:t>
            </a:r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1" name="그룹 7"/>
          <p:cNvGrpSpPr/>
          <p:nvPr/>
        </p:nvGrpSpPr>
        <p:grpSpPr>
          <a:xfrm>
            <a:off x="488240" y="1958115"/>
            <a:ext cx="1114954" cy="880941"/>
            <a:chOff x="560492" y="3072639"/>
            <a:chExt cx="1388992" cy="1312832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98487" y="3072639"/>
              <a:ext cx="1343001" cy="13128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9"/>
            <p:cNvSpPr txBox="1">
              <a:spLocks noChangeArrowheads="1"/>
            </p:cNvSpPr>
            <p:nvPr/>
          </p:nvSpPr>
          <p:spPr bwMode="auto">
            <a:xfrm>
              <a:off x="614307" y="3349033"/>
              <a:ext cx="1319891" cy="825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ko-KR" altLang="en-US" sz="1500" b="1" err="1" smtClean="0">
                  <a:gradFill>
                    <a:gsLst>
                      <a:gs pos="100000">
                        <a:srgbClr val="29875A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장감염</a:t>
              </a:r>
              <a:r>
                <a:rPr kumimoji="0" lang="ko-KR" altLang="en-US" sz="1500" b="1" smtClean="0">
                  <a:gradFill>
                    <a:gsLst>
                      <a:gs pos="100000">
                        <a:srgbClr val="29875A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 예측 결과</a:t>
              </a:r>
              <a:endParaRPr kumimoji="0" lang="ko-KR" altLang="en-US" sz="1500" b="1">
                <a:gradFill>
                  <a:gsLst>
                    <a:gs pos="100000">
                      <a:srgbClr val="29875A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560492" y="3870237"/>
              <a:ext cx="1388992" cy="500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lnSpc>
                  <a:spcPts val="1900"/>
                </a:lnSpc>
                <a:spcBef>
                  <a:spcPct val="50000"/>
                </a:spcBef>
              </a:pPr>
              <a:endParaRPr kumimoji="0" lang="en-US" altLang="ko-KR" sz="1500" b="1" spc="-80" dirty="0">
                <a:gradFill>
                  <a:gsLst>
                    <a:gs pos="100000">
                      <a:srgbClr val="40AE5D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35" name="그룹 6"/>
          <p:cNvGrpSpPr/>
          <p:nvPr/>
        </p:nvGrpSpPr>
        <p:grpSpPr>
          <a:xfrm>
            <a:off x="518736" y="3624451"/>
            <a:ext cx="1078036" cy="880939"/>
            <a:chOff x="598486" y="4854552"/>
            <a:chExt cx="1343001" cy="131283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598486" y="4854552"/>
              <a:ext cx="1343001" cy="13128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9"/>
            <p:cNvSpPr txBox="1">
              <a:spLocks noChangeArrowheads="1"/>
            </p:cNvSpPr>
            <p:nvPr/>
          </p:nvSpPr>
          <p:spPr bwMode="auto">
            <a:xfrm>
              <a:off x="610041" y="5098166"/>
              <a:ext cx="1319890" cy="825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ko-KR" altLang="en-US" sz="1500" b="1" smtClean="0">
                  <a:gradFill>
                    <a:gsLst>
                      <a:gs pos="100000">
                        <a:srgbClr val="F79646">
                          <a:lumMod val="50000"/>
                        </a:srgbClr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반사실적 실험 결과</a:t>
              </a:r>
              <a:endParaRPr kumimoji="0" lang="ko-KR" altLang="en-US" sz="1500" b="1">
                <a:gradFill>
                  <a:gsLst>
                    <a:gs pos="100000">
                      <a:srgbClr val="F79646">
                        <a:lumMod val="50000"/>
                      </a:srgbClr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38" name="TextBox 37"/>
            <p:cNvSpPr txBox="1">
              <a:spLocks noChangeArrowheads="1"/>
            </p:cNvSpPr>
            <p:nvPr/>
          </p:nvSpPr>
          <p:spPr bwMode="auto">
            <a:xfrm>
              <a:off x="614311" y="5652642"/>
              <a:ext cx="1319891" cy="50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lnSpc>
                  <a:spcPts val="1900"/>
                </a:lnSpc>
                <a:spcBef>
                  <a:spcPct val="50000"/>
                </a:spcBef>
              </a:pPr>
              <a:endParaRPr kumimoji="0" lang="en-US" altLang="ko-KR" sz="1500" b="1" spc="-80" dirty="0">
                <a:gradFill>
                  <a:gsLst>
                    <a:gs pos="100000">
                      <a:srgbClr val="AF692F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</p:grpSp>
      <p:sp>
        <p:nvSpPr>
          <p:cNvPr id="42" name="자유형 41"/>
          <p:cNvSpPr/>
          <p:nvPr/>
        </p:nvSpPr>
        <p:spPr>
          <a:xfrm flipV="1">
            <a:off x="514350" y="2590134"/>
            <a:ext cx="11319062" cy="767011"/>
          </a:xfrm>
          <a:custGeom>
            <a:avLst/>
            <a:gdLst>
              <a:gd name="connsiteX0" fmla="*/ 0 w 7353300"/>
              <a:gd name="connsiteY0" fmla="*/ 0 h 1533525"/>
              <a:gd name="connsiteX1" fmla="*/ 7353300 w 7353300"/>
              <a:gd name="connsiteY1" fmla="*/ 0 h 1533525"/>
              <a:gd name="connsiteX2" fmla="*/ 7353300 w 7353300"/>
              <a:gd name="connsiteY2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3300" h="1533525">
                <a:moveTo>
                  <a:pt x="0" y="0"/>
                </a:moveTo>
                <a:lnTo>
                  <a:pt x="7353300" y="0"/>
                </a:lnTo>
                <a:lnTo>
                  <a:pt x="7353300" y="1533525"/>
                </a:lnTo>
              </a:path>
            </a:pathLst>
          </a:custGeom>
          <a:noFill/>
          <a:ln w="19050" cap="rnd">
            <a:solidFill>
              <a:srgbClr val="29875A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자유형 42"/>
          <p:cNvSpPr/>
          <p:nvPr/>
        </p:nvSpPr>
        <p:spPr>
          <a:xfrm flipV="1">
            <a:off x="514350" y="4291694"/>
            <a:ext cx="11319062" cy="760806"/>
          </a:xfrm>
          <a:custGeom>
            <a:avLst/>
            <a:gdLst>
              <a:gd name="connsiteX0" fmla="*/ 0 w 7353300"/>
              <a:gd name="connsiteY0" fmla="*/ 0 h 1533525"/>
              <a:gd name="connsiteX1" fmla="*/ 7353300 w 7353300"/>
              <a:gd name="connsiteY1" fmla="*/ 0 h 1533525"/>
              <a:gd name="connsiteX2" fmla="*/ 7353300 w 7353300"/>
              <a:gd name="connsiteY2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3300" h="1533525">
                <a:moveTo>
                  <a:pt x="0" y="0"/>
                </a:moveTo>
                <a:lnTo>
                  <a:pt x="7353300" y="0"/>
                </a:lnTo>
                <a:lnTo>
                  <a:pt x="7353300" y="1533525"/>
                </a:lnTo>
              </a:path>
            </a:pathLst>
          </a:custGeom>
          <a:noFill/>
          <a:ln w="19050" cap="rnd">
            <a:solidFill>
              <a:schemeClr val="accent4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33693" y="2092604"/>
            <a:ext cx="1019971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전체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장감염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OLS/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LASSO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회귀분석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RMSE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20.040,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20.033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→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심층신경망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RMSE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15.656,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 예측오차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25%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감소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기타 세균성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장감염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OLS/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LASSO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회귀분석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RMSE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4.342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→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심층신경망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RMSE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4.071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예측오차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10%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감소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</a:p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바이러스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및 기타감염성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장감염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OLS/LASSO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의회귀분석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RMSE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5.440,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5.431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→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심층신경망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RMSE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5.042,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예측오차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10%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감소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33693" y="3637771"/>
            <a:ext cx="979630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장감염 질환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전체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평균최고기온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최저해면기압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평균수증기압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일조율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평균최저초상온도 등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기압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기온 관련 변수 영향이 큼</a:t>
            </a:r>
            <a:endParaRPr lang="ko-KR" altLang="en-US" sz="140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기타 세균성 장감염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평균기압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초상온도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대기오염물질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오존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일산화탄소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오염도의 영향이 큼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바이러스 및 기타감염성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장감염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  일조율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상대습도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기압의 영향이 큼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537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smtClean="0"/>
              <a:t> 연구결과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2017</a:t>
            </a:r>
            <a:r>
              <a:rPr kumimoji="1" lang="ko-KR" altLang="en-US" smtClean="0"/>
              <a:t>년 연구성과</a:t>
            </a:r>
            <a:endParaRPr kumimoji="1" lang="ko-KR" altLang="en-US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smtClean="0"/>
              <a:t> </a:t>
            </a:r>
            <a:r>
              <a:rPr kumimoji="1" lang="ko-KR" altLang="en-US"/>
              <a:t>텍스트마이닝을 이용한 </a:t>
            </a:r>
            <a:r>
              <a:rPr kumimoji="1" lang="en-US" altLang="ko-KR" dirty="0"/>
              <a:t>KEI </a:t>
            </a:r>
            <a:r>
              <a:rPr kumimoji="1" lang="ko-KR" altLang="en-US" smtClean="0"/>
              <a:t>연구동향분석 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김도연</a:t>
            </a:r>
            <a:r>
              <a:rPr kumimoji="1" lang="en-US" altLang="ko-KR" dirty="0" smtClean="0"/>
              <a:t>)</a:t>
            </a:r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smtClean="0"/>
              <a:t> 텍스트마이닝을 </a:t>
            </a:r>
            <a:r>
              <a:rPr kumimoji="1" lang="ko-KR" altLang="en-US" sz="4000"/>
              <a:t>이용한 </a:t>
            </a:r>
            <a:r>
              <a:rPr kumimoji="1" lang="en-US" altLang="ko-KR" sz="4000" dirty="0"/>
              <a:t>KEI </a:t>
            </a:r>
            <a:r>
              <a:rPr kumimoji="1" lang="ko-KR" altLang="en-US" sz="4000"/>
              <a:t>연구동향분석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35123"/>
            <a:ext cx="10515600" cy="5032377"/>
          </a:xfrm>
        </p:spPr>
        <p:txBody>
          <a:bodyPr>
            <a:normAutofit/>
          </a:bodyPr>
          <a:lstStyle/>
          <a:p>
            <a:r>
              <a:rPr kumimoji="1" lang="ko-KR" altLang="en-US" sz="1800" dirty="0" smtClean="0"/>
              <a:t>연구 내용</a:t>
            </a:r>
            <a:endParaRPr kumimoji="1" lang="en-US" altLang="ko-KR" sz="1800" dirty="0" smtClean="0"/>
          </a:p>
          <a:p>
            <a:pPr lvl="1"/>
            <a:r>
              <a:rPr lang="en-US" altLang="ko-KR" sz="1600" dirty="0" smtClean="0"/>
              <a:t>KEI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연구보고서</a:t>
            </a:r>
            <a:r>
              <a:rPr lang="en-US" altLang="ko-KR" sz="1600" dirty="0"/>
              <a:t>(1993-2016)</a:t>
            </a:r>
            <a:r>
              <a:rPr lang="ko-KR" altLang="en-US" sz="1600" dirty="0"/>
              <a:t>와 </a:t>
            </a:r>
            <a:r>
              <a:rPr lang="en-US" altLang="ko-KR" sz="1600" dirty="0" smtClean="0"/>
              <a:t>NAVER</a:t>
            </a:r>
            <a:r>
              <a:rPr lang="ko-KR" altLang="en-US" sz="1600" dirty="0" smtClean="0"/>
              <a:t> 환경뉴스</a:t>
            </a:r>
            <a:r>
              <a:rPr lang="en-US" altLang="ko-KR" sz="1600" dirty="0" smtClean="0"/>
              <a:t>(</a:t>
            </a:r>
            <a:r>
              <a:rPr lang="en-US" altLang="ko-KR" sz="1600" dirty="0"/>
              <a:t>2004-2016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데이터 이용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LDA(Latent </a:t>
            </a:r>
            <a:r>
              <a:rPr lang="en-US" altLang="ko-KR" sz="1600" dirty="0"/>
              <a:t>Dirichlet Allocation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분석</a:t>
            </a:r>
            <a:r>
              <a:rPr lang="en-US" altLang="ko-KR" sz="1600" dirty="0"/>
              <a:t>, </a:t>
            </a:r>
            <a:r>
              <a:rPr lang="ko-KR" altLang="en-US" sz="1600" dirty="0"/>
              <a:t>연관어 분석</a:t>
            </a:r>
            <a:r>
              <a:rPr lang="en-US" altLang="ko-KR" sz="1600" dirty="0"/>
              <a:t>, </a:t>
            </a:r>
            <a:r>
              <a:rPr lang="ko-KR" altLang="en-US" sz="1600" dirty="0"/>
              <a:t>언어 네트워크 분석</a:t>
            </a:r>
            <a:r>
              <a:rPr lang="en-US" altLang="ko-KR" sz="1600" dirty="0"/>
              <a:t>, word2vec </a:t>
            </a:r>
            <a:r>
              <a:rPr lang="ko-KR" altLang="en-US" sz="1600" dirty="0" smtClean="0"/>
              <a:t>분석 수행</a:t>
            </a:r>
            <a:endParaRPr kumimoji="1" lang="ko-KR" altLang="en-US" sz="1600" dirty="0" smtClean="0"/>
          </a:p>
          <a:p>
            <a:pPr lvl="0"/>
            <a:r>
              <a:rPr kumimoji="1" lang="ko-KR" altLang="en-US" sz="1800" dirty="0" smtClean="0">
                <a:solidFill>
                  <a:prstClr val="black"/>
                </a:solidFill>
              </a:rPr>
              <a:t>연</a:t>
            </a:r>
            <a:r>
              <a:rPr kumimoji="1" lang="ko-KR" altLang="en-US" sz="1800" dirty="0">
                <a:solidFill>
                  <a:prstClr val="black"/>
                </a:solidFill>
              </a:rPr>
              <a:t>구</a:t>
            </a:r>
            <a:r>
              <a:rPr kumimoji="1" lang="ko-KR" altLang="en-US" sz="1800" dirty="0" smtClean="0">
                <a:solidFill>
                  <a:prstClr val="black"/>
                </a:solidFill>
              </a:rPr>
              <a:t> 프로세스 </a:t>
            </a:r>
            <a:r>
              <a:rPr kumimoji="1" lang="en-US" altLang="ko-KR" sz="1800" dirty="0" smtClean="0">
                <a:solidFill>
                  <a:prstClr val="black"/>
                </a:solidFill>
              </a:rPr>
              <a:t>:</a:t>
            </a:r>
          </a:p>
          <a:p>
            <a:pPr marL="0" lvl="0" indent="0">
              <a:buNone/>
            </a:pPr>
            <a:r>
              <a:rPr kumimoji="1" lang="en-US" altLang="ko-KR" sz="1800" dirty="0">
                <a:solidFill>
                  <a:prstClr val="black"/>
                </a:solidFill>
              </a:rPr>
              <a:t/>
            </a:r>
            <a:br>
              <a:rPr kumimoji="1" lang="en-US" altLang="ko-KR" sz="1800" dirty="0">
                <a:solidFill>
                  <a:prstClr val="black"/>
                </a:solidFill>
              </a:rPr>
            </a:br>
            <a:r>
              <a:rPr kumimoji="1" lang="en-US" altLang="ko-KR" sz="1800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800" dirty="0" smtClean="0">
                <a:solidFill>
                  <a:prstClr val="black"/>
                </a:solidFill>
              </a:rPr>
            </a:br>
            <a:r>
              <a:rPr kumimoji="1" lang="en-US" altLang="ko-KR" sz="1800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800" dirty="0" smtClean="0">
                <a:solidFill>
                  <a:prstClr val="black"/>
                </a:solidFill>
              </a:rPr>
            </a:br>
            <a:r>
              <a:rPr kumimoji="1" lang="en-US" altLang="ko-KR" sz="1800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800" dirty="0" smtClean="0">
                <a:solidFill>
                  <a:prstClr val="black"/>
                </a:solidFill>
              </a:rPr>
            </a:br>
            <a:r>
              <a:rPr kumimoji="1" lang="en-US" altLang="ko-KR" sz="1800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800" dirty="0" smtClean="0">
                <a:solidFill>
                  <a:prstClr val="black"/>
                </a:solidFill>
              </a:rPr>
            </a:br>
            <a:endParaRPr kumimoji="1" lang="en-US" altLang="ko-KR" sz="18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kumimoji="1" lang="en-US" altLang="ko-KR" sz="1800" dirty="0">
              <a:solidFill>
                <a:prstClr val="black"/>
              </a:solidFill>
            </a:endParaRPr>
          </a:p>
          <a:p>
            <a:pPr lvl="1"/>
            <a:r>
              <a:rPr lang="en-US" altLang="ko-KR" sz="1600" dirty="0" smtClean="0"/>
              <a:t>LDA Analysis: </a:t>
            </a:r>
            <a:r>
              <a:rPr lang="ko-KR" altLang="en-US" sz="1600" dirty="0" smtClean="0"/>
              <a:t>매체 별 주요 토픽을 추출하고 이슈 변화를 관찰</a:t>
            </a:r>
            <a:endParaRPr lang="en-US" altLang="ko-KR" sz="1600" dirty="0" smtClean="0"/>
          </a:p>
          <a:p>
            <a:pPr lvl="1"/>
            <a:r>
              <a:rPr kumimoji="1" lang="en-US" altLang="ko-KR" sz="1600" dirty="0" smtClean="0"/>
              <a:t>Association &amp; Network Analysis: </a:t>
            </a:r>
            <a:r>
              <a:rPr kumimoji="1" lang="ko-KR" altLang="en-US" sz="1600" dirty="0" smtClean="0"/>
              <a:t>매체 별 중심 키워드 파악 및 환경 분야 이슈 발굴 </a:t>
            </a:r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pPr lvl="1"/>
            <a:r>
              <a:rPr kumimoji="1" lang="en-US" altLang="ko-KR" sz="1600" dirty="0" smtClean="0"/>
              <a:t>Word2vec Analysis </a:t>
            </a:r>
            <a:r>
              <a:rPr kumimoji="1" lang="ko-KR" altLang="en-US" sz="1600" dirty="0" smtClean="0"/>
              <a:t>분석</a:t>
            </a:r>
            <a:r>
              <a:rPr kumimoji="1" lang="en-US" altLang="ko-KR" sz="1600" dirty="0" smtClean="0"/>
              <a:t>: </a:t>
            </a:r>
            <a:r>
              <a:rPr kumimoji="1" lang="ko-KR" altLang="en-US" sz="1600" dirty="0" smtClean="0"/>
              <a:t>환경 분야 이슈 관련 키워드 간의 문장 내 관계 분석</a:t>
            </a:r>
            <a:endParaRPr kumimoji="1" lang="en-US" altLang="ko-KR" sz="1600" dirty="0" smtClean="0"/>
          </a:p>
          <a:p>
            <a:pPr marL="457200" lvl="1" indent="0">
              <a:buNone/>
            </a:pPr>
            <a:endParaRPr kumimoji="1" lang="en-US" altLang="ko-KR" sz="1600" dirty="0"/>
          </a:p>
          <a:p>
            <a:pPr marL="457200" lvl="1" indent="0">
              <a:buNone/>
            </a:pPr>
            <a:endParaRPr kumimoji="1" lang="en-US" altLang="ko-KR" sz="1600" dirty="0" smtClean="0"/>
          </a:p>
          <a:p>
            <a:pPr marL="457200" lvl="1" indent="0">
              <a:buNone/>
            </a:pPr>
            <a:endParaRPr kumimoji="1" lang="ko-KR" altLang="en-US" sz="1600" dirty="0" smtClean="0"/>
          </a:p>
          <a:p>
            <a:endParaRPr kumimoji="1"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1658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78" y="2795587"/>
            <a:ext cx="6909697" cy="263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1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7251" y="-73025"/>
            <a:ext cx="10856496" cy="1325563"/>
          </a:xfrm>
        </p:spPr>
        <p:txBody>
          <a:bodyPr>
            <a:normAutofit/>
          </a:bodyPr>
          <a:lstStyle/>
          <a:p>
            <a:r>
              <a:rPr kumimoji="1" lang="ko-KR" altLang="en-US" sz="4000" smtClean="0"/>
              <a:t>데이터 수집 및 전처리</a:t>
            </a:r>
            <a:endParaRPr kumimoji="1" lang="ko-KR" altLang="en-US" sz="4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162925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51333" y="1089028"/>
          <a:ext cx="5520867" cy="5607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317"/>
                <a:gridCol w="4781550"/>
              </a:tblGrid>
              <a:tr h="347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lt"/>
                          <a:ea typeface="+mn-ea"/>
                        </a:rPr>
                        <a:t>구분</a:t>
                      </a:r>
                      <a:endParaRPr lang="ko-KR" altLang="en-US" sz="1200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내용</a:t>
                      </a:r>
                      <a:endParaRPr lang="ko-KR" altLang="en-US" sz="1200" b="1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347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수집 </a:t>
                      </a:r>
                      <a:endParaRPr lang="en-US" altLang="ko-KR" sz="1200" b="1" dirty="0" smtClean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도구</a:t>
                      </a:r>
                      <a:endParaRPr lang="ko-KR" altLang="en-US" sz="1200" b="1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Java</a:t>
                      </a:r>
                      <a:r>
                        <a:rPr lang="ko-KR" altLang="en-US" sz="1200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n-lt"/>
                          <a:ea typeface="+mn-ea"/>
                        </a:rPr>
                        <a:t>HTML Parser - jsoup</a:t>
                      </a:r>
                      <a:endParaRPr lang="ko-KR" altLang="en-US" sz="12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47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산출 </a:t>
                      </a:r>
                      <a:endParaRPr lang="en-US" altLang="ko-KR" sz="1200" b="1" dirty="0" smtClean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조건</a:t>
                      </a:r>
                      <a:endParaRPr lang="en-US" altLang="ko-KR" sz="1200" b="1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err="1" smtClean="0">
                          <a:latin typeface="+mn-lt"/>
                          <a:ea typeface="+mn-ea"/>
                        </a:rPr>
                        <a:t>네이버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 뉴스 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-&gt; 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사회 분야 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-&gt; 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환경 분야</a:t>
                      </a:r>
                      <a:endParaRPr lang="ko-KR" altLang="en-US" sz="120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47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산출 </a:t>
                      </a:r>
                      <a:endParaRPr lang="en-US" altLang="ko-KR" sz="1200" b="1" dirty="0" smtClean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기간</a:t>
                      </a:r>
                      <a:endParaRPr lang="en-US" altLang="ko-KR" sz="1200" b="1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2004-01-01</a:t>
                      </a:r>
                      <a:r>
                        <a:rPr lang="en-US" altLang="ko-KR" sz="1200" baseline="0" dirty="0" smtClean="0">
                          <a:latin typeface="+mn-lt"/>
                          <a:ea typeface="+mn-ea"/>
                        </a:rPr>
                        <a:t> 00:00:00 ~ 2016-12-12 23:59:59 (</a:t>
                      </a:r>
                      <a:r>
                        <a:rPr lang="ko-KR" altLang="en-US" sz="1200" baseline="0" smtClean="0">
                          <a:latin typeface="+mn-lt"/>
                          <a:ea typeface="+mn-ea"/>
                        </a:rPr>
                        <a:t>총 </a:t>
                      </a:r>
                      <a:r>
                        <a:rPr lang="en-US" altLang="ko-KR" sz="1200" baseline="0" dirty="0" smtClean="0">
                          <a:latin typeface="+mn-lt"/>
                          <a:ea typeface="+mn-ea"/>
                        </a:rPr>
                        <a:t>13</a:t>
                      </a:r>
                      <a:r>
                        <a:rPr lang="ko-KR" altLang="en-US" sz="1200" baseline="0" smtClean="0">
                          <a:latin typeface="+mn-lt"/>
                          <a:ea typeface="+mn-ea"/>
                        </a:rPr>
                        <a:t>개년</a:t>
                      </a:r>
                      <a:r>
                        <a:rPr lang="en-US" altLang="ko-KR" sz="1200" baseline="0" dirty="0" smtClean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20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47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산출 </a:t>
                      </a:r>
                      <a:endParaRPr lang="en-US" altLang="ko-KR" sz="1200" b="1" dirty="0" smtClean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영역</a:t>
                      </a:r>
                      <a:endParaRPr lang="ko-KR" altLang="en-US" sz="1200" b="1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제목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날짜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년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월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일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시간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), 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언론사</a:t>
                      </a:r>
                      <a:endParaRPr lang="ko-KR" altLang="en-US" sz="120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47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산출 </a:t>
                      </a:r>
                      <a:endParaRPr lang="en-US" altLang="ko-KR" sz="1200" b="1" dirty="0" smtClean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유형</a:t>
                      </a:r>
                      <a:endParaRPr lang="ko-KR" altLang="en-US" sz="1200" b="1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지면기사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보도자료</a:t>
                      </a:r>
                      <a:endParaRPr lang="ko-KR" altLang="en-US" sz="120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언론사</a:t>
                      </a:r>
                      <a:endParaRPr lang="ko-KR" altLang="en-US" sz="1200" b="1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총 </a:t>
                      </a:r>
                      <a:r>
                        <a:rPr lang="en-US" altLang="ko-KR" sz="1200" dirty="0" smtClean="0">
                          <a:latin typeface="+mn-lt"/>
                          <a:ea typeface="+mn-ea"/>
                        </a:rPr>
                        <a:t>101</a:t>
                      </a:r>
                      <a:r>
                        <a:rPr lang="ko-KR" altLang="en-US" sz="1200" smtClean="0">
                          <a:latin typeface="+mn-lt"/>
                          <a:ea typeface="+mn-ea"/>
                        </a:rPr>
                        <a:t>개</a:t>
                      </a:r>
                      <a:r>
                        <a:rPr lang="en-US" altLang="ko-KR" sz="1200" baseline="0" dirty="0" smtClean="0">
                          <a:latin typeface="+mn-lt"/>
                          <a:ea typeface="+mn-ea"/>
                        </a:rPr>
                        <a:t> (</a:t>
                      </a:r>
                      <a:r>
                        <a:rPr lang="ko-KR" altLang="en-US" sz="1200" baseline="0" smtClean="0">
                          <a:latin typeface="+mn-lt"/>
                          <a:ea typeface="+mn-ea"/>
                        </a:rPr>
                        <a:t>부록</a:t>
                      </a:r>
                      <a:r>
                        <a:rPr lang="en-US" altLang="ko-KR" sz="1200" baseline="0" dirty="0" smtClean="0">
                          <a:latin typeface="+mn-lt"/>
                          <a:ea typeface="+mn-ea"/>
                        </a:rPr>
                        <a:t>2 </a:t>
                      </a:r>
                      <a:r>
                        <a:rPr lang="ko-KR" altLang="en-US" sz="1200" baseline="0" smtClean="0">
                          <a:latin typeface="+mn-lt"/>
                          <a:ea typeface="+mn-ea"/>
                        </a:rPr>
                        <a:t>참조</a:t>
                      </a:r>
                      <a:r>
                        <a:rPr lang="en-US" altLang="ko-KR" sz="1200" baseline="0" dirty="0" smtClean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20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2558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산출 양</a:t>
                      </a:r>
                      <a:endParaRPr lang="ko-KR" altLang="en-US" sz="1200" b="1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총 </a:t>
                      </a:r>
                      <a:r>
                        <a:rPr lang="en-US" altLang="ko-KR" sz="1200" b="1" dirty="0" smtClean="0">
                          <a:latin typeface="+mn-lt"/>
                          <a:ea typeface="+mn-ea"/>
                        </a:rPr>
                        <a:t>193,636</a:t>
                      </a:r>
                      <a:r>
                        <a:rPr lang="ko-KR" altLang="en-US" sz="1200" b="1" smtClean="0">
                          <a:latin typeface="+mn-lt"/>
                          <a:ea typeface="+mn-ea"/>
                        </a:rPr>
                        <a:t>개</a:t>
                      </a:r>
                      <a:endParaRPr lang="en-US" altLang="ko-KR" sz="1200" b="1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9" t="2327" r="1724" b="1378"/>
          <a:stretch/>
        </p:blipFill>
        <p:spPr bwMode="auto">
          <a:xfrm>
            <a:off x="1462895" y="4455931"/>
            <a:ext cx="4604529" cy="212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half" idx="1"/>
          </p:nvPr>
        </p:nvSpPr>
        <p:spPr>
          <a:xfrm>
            <a:off x="7219950" y="107385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b="1" dirty="0" smtClean="0"/>
              <a:t>텍스트 데이터 전처리 과정</a:t>
            </a:r>
            <a:endParaRPr kumimoji="1" lang="en-US" altLang="ko-KR" sz="14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 smtClean="0"/>
              <a:t>1.</a:t>
            </a:r>
            <a:r>
              <a:rPr kumimoji="1" lang="ko-KR" altLang="en-US" sz="1400" dirty="0" smtClean="0"/>
              <a:t> 형태소분석기 수행</a:t>
            </a:r>
            <a:endParaRPr kumimoji="1" lang="en-US" altLang="ko-KR" sz="1400" dirty="0" smtClean="0"/>
          </a:p>
          <a:p>
            <a:pPr lvl="1">
              <a:lnSpc>
                <a:spcPct val="100000"/>
              </a:lnSpc>
            </a:pPr>
            <a:r>
              <a:rPr kumimoji="1" lang="en-US" altLang="ko-KR" sz="1400" dirty="0" smtClean="0"/>
              <a:t>R</a:t>
            </a:r>
            <a:r>
              <a:rPr kumimoji="1" lang="ko-KR" altLang="en-US" sz="1400" dirty="0" smtClean="0"/>
              <a:t>에서 제공하는 형태소분석기 패키지</a:t>
            </a:r>
            <a:r>
              <a:rPr kumimoji="1" lang="en-US" altLang="ko-KR" sz="1400" dirty="0" smtClean="0"/>
              <a:t/>
            </a:r>
            <a:br>
              <a:rPr kumimoji="1" lang="en-US" altLang="ko-KR" sz="1400" dirty="0" smtClean="0"/>
            </a:br>
            <a:r>
              <a:rPr kumimoji="1" lang="en-US" altLang="ko-KR" sz="1400" dirty="0" smtClean="0"/>
              <a:t>(KoNLP)</a:t>
            </a:r>
            <a:r>
              <a:rPr kumimoji="1" lang="ko-KR" altLang="en-US" sz="1400" dirty="0" smtClean="0"/>
              <a:t>를 사용하여 명사 추출</a:t>
            </a:r>
            <a:endParaRPr kumimoji="1" lang="ko-KR" alt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 smtClean="0"/>
              <a:t>2. </a:t>
            </a:r>
            <a:r>
              <a:rPr kumimoji="1" lang="ko-KR" altLang="en-US" sz="1400" dirty="0" smtClean="0"/>
              <a:t>특수문자</a:t>
            </a:r>
            <a:r>
              <a:rPr kumimoji="1" lang="en-US" altLang="ko-KR" sz="1400" dirty="0" smtClean="0"/>
              <a:t>, </a:t>
            </a:r>
            <a:r>
              <a:rPr kumimoji="1" lang="ko-KR" altLang="en-US" sz="1400" dirty="0" smtClean="0"/>
              <a:t>특정단어 등 불용어 삭</a:t>
            </a:r>
            <a:r>
              <a:rPr kumimoji="1" lang="ko-KR" altLang="en-US" sz="1400" dirty="0"/>
              <a:t>제</a:t>
            </a:r>
            <a:endParaRPr kumimoji="1" lang="en-US" altLang="ko-KR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/>
              <a:t>3. </a:t>
            </a:r>
            <a:r>
              <a:rPr kumimoji="1" lang="ko-KR" altLang="en-US" sz="1400" dirty="0" smtClean="0"/>
              <a:t>단어길이 </a:t>
            </a:r>
            <a:r>
              <a:rPr kumimoji="1" lang="ko-KR" altLang="en-US" sz="1400" dirty="0"/>
              <a:t>한</a:t>
            </a:r>
            <a:r>
              <a:rPr kumimoji="1" lang="ko-KR" altLang="en-US" sz="1400" dirty="0" smtClean="0"/>
              <a:t>글자 삭제</a:t>
            </a:r>
            <a:endParaRPr kumimoji="1" lang="en-US" altLang="ko-KR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 smtClean="0"/>
              <a:t>4. </a:t>
            </a:r>
            <a:r>
              <a:rPr kumimoji="1" lang="ko-KR" altLang="en-US" sz="1400" dirty="0" smtClean="0"/>
              <a:t>출현빈도가 매우 낮은 단어</a:t>
            </a:r>
            <a:r>
              <a:rPr kumimoji="1" lang="en-US" altLang="ko-KR" sz="1400" dirty="0" smtClean="0"/>
              <a:t>(Sparse Terms) </a:t>
            </a:r>
            <a:r>
              <a:rPr kumimoji="1" lang="ko-KR" altLang="en-US" sz="1400" dirty="0" smtClean="0"/>
              <a:t>삭제</a:t>
            </a:r>
            <a:endParaRPr kumimoji="1" lang="en-US" altLang="ko-KR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 smtClean="0"/>
              <a:t>5. Low TF-IDF </a:t>
            </a:r>
            <a:r>
              <a:rPr kumimoji="1" lang="ko-KR" altLang="en-US" sz="1400" dirty="0" smtClean="0"/>
              <a:t>단어 삭제</a:t>
            </a:r>
            <a:endParaRPr kumimoji="1" lang="en-US" altLang="ko-KR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 smtClean="0"/>
              <a:t>6. DTM(Document Term Matrix)</a:t>
            </a:r>
            <a:r>
              <a:rPr kumimoji="1" lang="ko-KR" altLang="en-US" sz="1400" dirty="0" smtClean="0"/>
              <a:t>형태로 변형</a:t>
            </a:r>
            <a:endParaRPr kumimoji="1"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 smtClean="0"/>
              <a:t>   </a:t>
            </a:r>
            <a:r>
              <a:rPr kumimoji="1" lang="ko-KR" altLang="en-US" sz="1400" dirty="0" smtClean="0"/>
              <a:t>예</a:t>
            </a:r>
            <a:r>
              <a:rPr kumimoji="1" lang="en-US" altLang="ko-KR" sz="1400" dirty="0" smtClean="0"/>
              <a:t>) </a:t>
            </a:r>
            <a:endParaRPr kumimoji="1" lang="ko-KR" altLang="en-US" sz="1400" dirty="0"/>
          </a:p>
          <a:p>
            <a:pPr marL="0" indent="0">
              <a:buNone/>
            </a:pPr>
            <a:endParaRPr kumimoji="1" lang="en-US" altLang="ko-KR" sz="2000" dirty="0" smtClean="0"/>
          </a:p>
          <a:p>
            <a:pPr marL="0" indent="0">
              <a:buNone/>
            </a:pPr>
            <a:endParaRPr kumimoji="1" lang="ko-KR" altLang="en-US" sz="2000" dirty="0"/>
          </a:p>
        </p:txBody>
      </p:sp>
      <p:graphicFrame>
        <p:nvGraphicFramePr>
          <p:cNvPr id="7" name="내용 개체 틀 7"/>
          <p:cNvGraphicFramePr>
            <a:graphicFrameLocks/>
          </p:cNvGraphicFramePr>
          <p:nvPr>
            <p:extLst/>
          </p:nvPr>
        </p:nvGraphicFramePr>
        <p:xfrm>
          <a:off x="7477141" y="4319143"/>
          <a:ext cx="3905234" cy="23722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47734"/>
                <a:gridCol w="714375"/>
                <a:gridCol w="714375"/>
                <a:gridCol w="714375"/>
                <a:gridCol w="714375"/>
              </a:tblGrid>
              <a:tr h="548132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30" dirty="0" smtClean="0">
                          <a:effectLst/>
                        </a:rPr>
                        <a:t>        </a:t>
                      </a:r>
                      <a:r>
                        <a:rPr lang="en-US" altLang="ko-KR" sz="1050" kern="0" spc="-30" dirty="0" smtClean="0">
                          <a:effectLst/>
                        </a:rPr>
                        <a:t>Term</a:t>
                      </a:r>
                    </a:p>
                    <a:p>
                      <a:pPr marL="0" marR="0" indent="0" algn="l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smtClean="0">
                          <a:effectLst/>
                        </a:rPr>
                        <a:t>Document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KoPub바탕체 Light"/>
                      </a:endParaRPr>
                    </a:p>
                  </a:txBody>
                  <a:tcPr marL="64770" marR="64770" marT="17907" marB="17907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 smtClean="0">
                          <a:effectLst/>
                        </a:rPr>
                        <a:t>기후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 smtClean="0">
                          <a:effectLst/>
                        </a:rPr>
                        <a:t>오염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30" dirty="0">
                          <a:effectLst/>
                        </a:rPr>
                        <a:t>…</a:t>
                      </a: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 smtClean="0">
                          <a:effectLst/>
                        </a:rPr>
                        <a:t>한강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</a:tr>
              <a:tr h="456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 smtClean="0">
                          <a:effectLst/>
                        </a:rPr>
                        <a:t>보고서 </a:t>
                      </a:r>
                      <a:r>
                        <a:rPr lang="en-US" sz="1100" kern="0" spc="-30" dirty="0" smtClean="0">
                          <a:effectLst/>
                        </a:rPr>
                        <a:t>1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0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2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30" dirty="0">
                          <a:effectLst/>
                        </a:rPr>
                        <a:t>…</a:t>
                      </a: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1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</a:tr>
              <a:tr h="456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 smtClean="0">
                          <a:effectLst/>
                        </a:rPr>
                        <a:t>보고서 </a:t>
                      </a:r>
                      <a:r>
                        <a:rPr lang="en-US" sz="1100" kern="0" spc="-30" dirty="0" smtClean="0">
                          <a:effectLst/>
                        </a:rPr>
                        <a:t>2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2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1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-30" dirty="0" smtClean="0">
                          <a:effectLst/>
                        </a:rPr>
                        <a:t>…</a:t>
                      </a:r>
                      <a:endParaRPr lang="ko-KR" altLang="en-US" sz="11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1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</a:tr>
              <a:tr h="45604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-30" dirty="0" smtClean="0">
                          <a:effectLst/>
                        </a:rPr>
                        <a:t>…</a:t>
                      </a:r>
                      <a:endParaRPr lang="ko-KR" altLang="en-US" sz="11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  <a:latin typeface="KoPub바탕체 Light"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  <a:latin typeface="KoPub바탕체 Light"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  <a:latin typeface="KoPub바탕체 Light"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-30" dirty="0" smtClean="0">
                          <a:effectLst/>
                        </a:rPr>
                        <a:t>…</a:t>
                      </a:r>
                      <a:endParaRPr lang="ko-KR" altLang="en-US" sz="11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941" marR="35941" marT="71882" marB="71882" anchor="ctr"/>
                </a:tc>
              </a:tr>
              <a:tr h="456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 smtClean="0">
                          <a:effectLst/>
                        </a:rPr>
                        <a:t>보고서</a:t>
                      </a:r>
                      <a:r>
                        <a:rPr lang="en-US" sz="1100" kern="0" spc="-30" dirty="0" smtClean="0">
                          <a:effectLst/>
                        </a:rPr>
                        <a:t>3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0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1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30" dirty="0">
                          <a:effectLst/>
                        </a:rPr>
                        <a:t>…</a:t>
                      </a:r>
                      <a:endParaRPr lang="ko-KR" altLang="en-US" sz="11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5</a:t>
                      </a:r>
                      <a:endParaRPr 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</a:tr>
            </a:tbl>
          </a:graphicData>
        </a:graphic>
      </p:graphicFrame>
      <p:pic>
        <p:nvPicPr>
          <p:cNvPr id="9" name="Picture 5" descr="E:\PNG\화살표\화살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036853" y="3117404"/>
            <a:ext cx="1441686" cy="61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3"/>
          <p:cNvSpPr txBox="1">
            <a:spLocks/>
          </p:cNvSpPr>
          <p:nvPr/>
        </p:nvSpPr>
        <p:spPr>
          <a:xfrm>
            <a:off x="91630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0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 텍스트 마이닝 방법론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25624"/>
            <a:ext cx="11232776" cy="4325794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LDA : </a:t>
            </a:r>
            <a:r>
              <a:rPr kumimoji="1" lang="ko-KR" altLang="en-US" smtClean="0"/>
              <a:t>분석 대상 문서 단어 분포 기반 문서 토픽 추출</a:t>
            </a:r>
            <a:endParaRPr kumimoji="1" lang="en-US" altLang="ko-KR" dirty="0"/>
          </a:p>
          <a:p>
            <a:r>
              <a:rPr kumimoji="1" lang="ko-KR" altLang="en-US" smtClean="0"/>
              <a:t>키워드 연관성 분석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동시 출현 빈도가 높은 단어 조합 파악</a:t>
            </a:r>
            <a:endParaRPr kumimoji="1" lang="en-US" altLang="ko-KR" dirty="0" smtClean="0"/>
          </a:p>
          <a:p>
            <a:r>
              <a:rPr kumimoji="1" lang="ko-KR" altLang="en-US" smtClean="0"/>
              <a:t>키워드 네트워크 분석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동시 출현 빈도 이용 단어 간 연결 관계 파악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밀도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네트워크 내 연결점 간의 관계가 나타나는 빈도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중심성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다른 연결점과의 연결 정도</a:t>
            </a:r>
            <a:endParaRPr kumimoji="1" lang="en-US" altLang="ko-KR" dirty="0" smtClean="0"/>
          </a:p>
          <a:p>
            <a:r>
              <a:rPr kumimoji="1" lang="en-US" altLang="ko-KR" dirty="0" smtClean="0"/>
              <a:t>Wor</a:t>
            </a:r>
            <a:r>
              <a:rPr kumimoji="1" lang="en-US" altLang="ko-KR" dirty="0"/>
              <a:t>d</a:t>
            </a:r>
            <a:r>
              <a:rPr kumimoji="1" lang="en-US" altLang="ko-KR" dirty="0" smtClean="0"/>
              <a:t>2vec: </a:t>
            </a:r>
            <a:r>
              <a:rPr kumimoji="1" lang="ko-KR" altLang="en-US" smtClean="0"/>
              <a:t>문장 내 단어 간 관계 파악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CBOW(Continuous Bag of Words) : </a:t>
            </a:r>
            <a:r>
              <a:rPr kumimoji="1" lang="ko-KR" altLang="en-US" smtClean="0"/>
              <a:t>주변 단어를 이용하여 특정 단어를 예측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Skip-gram:  </a:t>
            </a:r>
            <a:r>
              <a:rPr kumimoji="1" lang="ko-KR" altLang="en-US" smtClean="0"/>
              <a:t>특정 단어를 이용하여 주변 단어를 예측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Word2Vec : CBOW , Skip-gram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_x275830040" descr="EMB0000212c037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7" t="32431" r="50807" b="4906"/>
          <a:stretch/>
        </p:blipFill>
        <p:spPr bwMode="auto">
          <a:xfrm>
            <a:off x="1764792" y="1812212"/>
            <a:ext cx="4068520" cy="40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75830040" descr="EMB0000212c037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5" t="32431" r="17764" b="3401"/>
          <a:stretch/>
        </p:blipFill>
        <p:spPr bwMode="auto">
          <a:xfrm>
            <a:off x="6456224" y="1820601"/>
            <a:ext cx="4068520" cy="405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022311"/>
              </p:ext>
            </p:extLst>
          </p:nvPr>
        </p:nvGraphicFramePr>
        <p:xfrm>
          <a:off x="629597" y="2516880"/>
          <a:ext cx="10082462" cy="4166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1231"/>
                <a:gridCol w="5041231"/>
              </a:tblGrid>
              <a:tr h="383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KEI </a:t>
                      </a:r>
                      <a:r>
                        <a:rPr lang="ko-KR" altLang="en-US" dirty="0" smtClean="0">
                          <a:latin typeface="+mn-lt"/>
                        </a:rPr>
                        <a:t>연구보고서 </a:t>
                      </a:r>
                      <a:r>
                        <a:rPr lang="en-US" altLang="ko-KR" dirty="0" smtClean="0">
                          <a:latin typeface="+mn-lt"/>
                        </a:rPr>
                        <a:t>(2004~2016)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+mn-lt"/>
                        </a:rPr>
                        <a:t>네이버</a:t>
                      </a:r>
                      <a:r>
                        <a:rPr lang="ko-KR" altLang="en-US" dirty="0" smtClean="0">
                          <a:latin typeface="+mn-lt"/>
                        </a:rPr>
                        <a:t> 환경뉴스</a:t>
                      </a:r>
                      <a:r>
                        <a:rPr lang="en-US" altLang="ko-KR" dirty="0" smtClean="0">
                          <a:latin typeface="+mn-lt"/>
                        </a:rPr>
                        <a:t>(2004~2016)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</a:tr>
              <a:tr h="378321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00789" y="1038561"/>
            <a:ext cx="108512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latinLnBrk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prstClr val="black"/>
                </a:solidFill>
                <a:latin typeface="+mn-ea"/>
              </a:rPr>
              <a:t>매체별 </a:t>
            </a:r>
            <a:r>
              <a:rPr lang="en-US" altLang="ko-KR" sz="2000" dirty="0" smtClean="0">
                <a:solidFill>
                  <a:prstClr val="black"/>
                </a:solidFill>
                <a:latin typeface="+mn-ea"/>
              </a:rPr>
              <a:t>13</a:t>
            </a:r>
            <a:r>
              <a:rPr lang="ko-KR" altLang="en-US" sz="2000" dirty="0" smtClean="0">
                <a:solidFill>
                  <a:prstClr val="black"/>
                </a:solidFill>
                <a:latin typeface="+mn-ea"/>
              </a:rPr>
              <a:t>개년</a:t>
            </a:r>
            <a:r>
              <a:rPr lang="en-US" altLang="ko-KR" sz="2000" dirty="0" smtClean="0">
                <a:solidFill>
                  <a:prstClr val="black"/>
                </a:solidFill>
                <a:latin typeface="+mn-ea"/>
              </a:rPr>
              <a:t>(2004-2016) </a:t>
            </a:r>
            <a:r>
              <a:rPr lang="ko-KR" altLang="en-US" sz="2000" dirty="0" smtClean="0">
                <a:solidFill>
                  <a:prstClr val="black"/>
                </a:solidFill>
                <a:latin typeface="+mn-ea"/>
              </a:rPr>
              <a:t>전체 데이터 분석</a:t>
            </a:r>
            <a:endParaRPr lang="en-US" altLang="ko-KR" sz="2000" dirty="0" smtClean="0">
              <a:solidFill>
                <a:prstClr val="black"/>
              </a:solidFill>
              <a:latin typeface="+mn-ea"/>
            </a:endParaRPr>
          </a:p>
          <a:p>
            <a:pPr marL="742950" lvl="1" indent="-285750" defTabSz="914400" latinLnBrk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공통 토픽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기후변화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폐기물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환경영향평가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에너지자원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수질오염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대외협력</a:t>
            </a:r>
            <a:endParaRPr lang="en-US" altLang="ko-KR" dirty="0" smtClean="0">
              <a:solidFill>
                <a:prstClr val="black"/>
              </a:solidFill>
              <a:latin typeface="+mn-ea"/>
            </a:endParaRPr>
          </a:p>
          <a:p>
            <a:pPr marL="742950" lvl="1" indent="-285750" defTabSz="914400" latinLnBrk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기타 토픽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: KEI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연구보고서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생태계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), NAVER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환경뉴스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유전자 변형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소음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해양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풍력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보건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데이터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52794" y="-172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/>
              <a:t>LDA </a:t>
            </a:r>
            <a:r>
              <a:rPr kumimoji="1" lang="ko-KR" altLang="en-US" sz="4000" dirty="0" smtClean="0"/>
              <a:t>분석</a:t>
            </a:r>
            <a:r>
              <a:rPr kumimoji="1" lang="en-US" altLang="ko-KR" sz="4000" dirty="0" smtClean="0"/>
              <a:t>:</a:t>
            </a:r>
            <a:r>
              <a:rPr kumimoji="1" lang="ko-KR" altLang="en-US" sz="4000" dirty="0" smtClean="0"/>
              <a:t> 매체 별 토픽 구성</a:t>
            </a:r>
            <a:endParaRPr kumimoji="1" lang="ko-KR" altLang="en-US" sz="4000" dirty="0"/>
          </a:p>
        </p:txBody>
      </p:sp>
      <p:sp>
        <p:nvSpPr>
          <p:cNvPr id="18" name="슬라이드 번호 개체 틀 3"/>
          <p:cNvSpPr txBox="1">
            <a:spLocks/>
          </p:cNvSpPr>
          <p:nvPr/>
        </p:nvSpPr>
        <p:spPr>
          <a:xfrm>
            <a:off x="8870999" y="6543727"/>
            <a:ext cx="2466818" cy="279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21" name="다이어그램 20"/>
          <p:cNvGraphicFramePr/>
          <p:nvPr>
            <p:extLst>
              <p:ext uri="{D42A27DB-BD31-4B8C-83A1-F6EECF244321}">
                <p14:modId xmlns:p14="http://schemas.microsoft.com/office/powerpoint/2010/main" val="855905952"/>
              </p:ext>
            </p:extLst>
          </p:nvPr>
        </p:nvGraphicFramePr>
        <p:xfrm>
          <a:off x="5749807" y="3131237"/>
          <a:ext cx="4621358" cy="3306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다이어그램 22"/>
          <p:cNvGraphicFramePr/>
          <p:nvPr>
            <p:extLst>
              <p:ext uri="{D42A27DB-BD31-4B8C-83A1-F6EECF244321}">
                <p14:modId xmlns:p14="http://schemas.microsoft.com/office/powerpoint/2010/main" val="640597361"/>
              </p:ext>
            </p:extLst>
          </p:nvPr>
        </p:nvGraphicFramePr>
        <p:xfrm>
          <a:off x="629597" y="3004917"/>
          <a:ext cx="5013557" cy="3581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783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LDA </a:t>
            </a:r>
            <a:r>
              <a:rPr kumimoji="1" lang="ko-KR" altLang="en-US"/>
              <a:t>분석</a:t>
            </a:r>
            <a:r>
              <a:rPr kumimoji="1" lang="en-US" altLang="ko-KR" dirty="0"/>
              <a:t>:</a:t>
            </a:r>
            <a:r>
              <a:rPr kumimoji="1" lang="ko-KR" altLang="en-US"/>
              <a:t> 기간 별 토픽 구성 변화</a:t>
            </a:r>
            <a:br>
              <a:rPr kumimoji="1" lang="ko-KR" altLang="en-US"/>
            </a:b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53886"/>
            <a:ext cx="10668000" cy="520246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KEI </a:t>
            </a:r>
            <a:r>
              <a:rPr kumimoji="1" lang="ko-KR" altLang="en-US" dirty="0"/>
              <a:t>연구보고서 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1</a:t>
            </a:r>
            <a:r>
              <a:rPr kumimoji="1" lang="ko-KR" altLang="en-US" dirty="0" smtClean="0"/>
              <a:t>구간</a:t>
            </a:r>
            <a:r>
              <a:rPr kumimoji="1" lang="en-US" altLang="ko-KR" dirty="0"/>
              <a:t>(</a:t>
            </a:r>
            <a:r>
              <a:rPr kumimoji="1" lang="en-US" altLang="ko-KR" dirty="0" smtClean="0"/>
              <a:t>1993~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2002</a:t>
            </a:r>
            <a:r>
              <a:rPr kumimoji="1" lang="ko-KR" altLang="en-US" dirty="0" smtClean="0"/>
              <a:t>년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전반적으로 토픽 별 연구추세 유사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</a:t>
            </a:r>
            <a:r>
              <a:rPr kumimoji="1" lang="ko-KR" altLang="en-US" dirty="0"/>
              <a:t>구간</a:t>
            </a:r>
            <a:r>
              <a:rPr kumimoji="1" lang="en-US" altLang="ko-KR" dirty="0"/>
              <a:t>(2003~ 2007</a:t>
            </a:r>
            <a:r>
              <a:rPr kumimoji="1" lang="ko-KR" altLang="en-US" dirty="0"/>
              <a:t>년</a:t>
            </a:r>
            <a:r>
              <a:rPr kumimoji="1" lang="en-US" altLang="ko-KR" dirty="0"/>
              <a:t>) : </a:t>
            </a:r>
            <a:r>
              <a:rPr kumimoji="1" lang="ko-KR" altLang="en-US" dirty="0" smtClean="0"/>
              <a:t>기후변화 </a:t>
            </a:r>
            <a:r>
              <a:rPr kumimoji="1" lang="ko-KR" altLang="en-US" dirty="0"/>
              <a:t>관련 </a:t>
            </a:r>
            <a:r>
              <a:rPr kumimoji="1" lang="ko-KR" altLang="en-US" dirty="0" smtClean="0"/>
              <a:t>연구 활발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3</a:t>
            </a:r>
            <a:r>
              <a:rPr kumimoji="1" lang="ko-KR" altLang="en-US" dirty="0"/>
              <a:t>구간</a:t>
            </a:r>
            <a:r>
              <a:rPr kumimoji="1" lang="en-US" altLang="ko-KR" dirty="0"/>
              <a:t>(2008~ 2012</a:t>
            </a:r>
            <a:r>
              <a:rPr kumimoji="1" lang="ko-KR" altLang="en-US" dirty="0"/>
              <a:t>년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폐기물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물 환경</a:t>
            </a:r>
            <a:r>
              <a:rPr kumimoji="1" lang="en-US" altLang="ko-KR" dirty="0"/>
              <a:t>/</a:t>
            </a:r>
            <a:r>
              <a:rPr kumimoji="1" lang="ko-KR" altLang="en-US" dirty="0"/>
              <a:t>환경영향평가 연구가 </a:t>
            </a:r>
            <a:r>
              <a:rPr kumimoji="1" lang="ko-KR" altLang="en-US" dirty="0" smtClean="0"/>
              <a:t>급증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4</a:t>
            </a:r>
            <a:r>
              <a:rPr kumimoji="1" lang="ko-KR" altLang="en-US" dirty="0"/>
              <a:t>구간</a:t>
            </a:r>
            <a:r>
              <a:rPr kumimoji="1" lang="en-US" altLang="ko-KR" dirty="0"/>
              <a:t>(2013~ 2016</a:t>
            </a:r>
            <a:r>
              <a:rPr kumimoji="1" lang="ko-KR" altLang="en-US" dirty="0"/>
              <a:t>년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폐기물 </a:t>
            </a:r>
            <a:r>
              <a:rPr kumimoji="1" lang="ko-KR" altLang="en-US" dirty="0" smtClean="0"/>
              <a:t>연구 활발</a:t>
            </a:r>
            <a:r>
              <a:rPr kumimoji="1" lang="en-US" altLang="ko-KR" dirty="0" smtClean="0"/>
              <a:t>, </a:t>
            </a:r>
            <a:r>
              <a:rPr kumimoji="1" lang="en-US" altLang="ko-KR" dirty="0"/>
              <a:t>2015</a:t>
            </a:r>
            <a:r>
              <a:rPr kumimoji="1" lang="ko-KR" altLang="en-US" dirty="0" smtClean="0"/>
              <a:t>년 기점 </a:t>
            </a:r>
            <a:r>
              <a:rPr kumimoji="1" lang="ko-KR" altLang="en-US" dirty="0"/>
              <a:t>연구의 </a:t>
            </a:r>
            <a:r>
              <a:rPr kumimoji="1" lang="ko-KR" altLang="en-US" dirty="0" smtClean="0"/>
              <a:t>양 감소</a:t>
            </a:r>
            <a:endParaRPr kumimoji="1" lang="en-US" altLang="ko-KR" dirty="0"/>
          </a:p>
          <a:p>
            <a:r>
              <a:rPr kumimoji="1" lang="en-US" altLang="ko-KR" dirty="0"/>
              <a:t>NAVER </a:t>
            </a:r>
            <a:r>
              <a:rPr kumimoji="1" lang="ko-KR" altLang="en-US" dirty="0"/>
              <a:t>환경뉴스 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</a:t>
            </a:r>
            <a:r>
              <a:rPr kumimoji="1" lang="ko-KR" altLang="en-US" dirty="0"/>
              <a:t>구간</a:t>
            </a:r>
            <a:r>
              <a:rPr kumimoji="1" lang="en-US" altLang="ko-KR" dirty="0"/>
              <a:t>(</a:t>
            </a:r>
            <a:r>
              <a:rPr kumimoji="1" lang="en-US" altLang="ko-KR" dirty="0" smtClean="0"/>
              <a:t>2008~2012</a:t>
            </a:r>
            <a:r>
              <a:rPr kumimoji="1" lang="ko-KR" altLang="en-US" dirty="0"/>
              <a:t>년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제외하고 기사 양이 증가하는 추세를 </a:t>
            </a:r>
            <a:r>
              <a:rPr kumimoji="1" lang="ko-KR" altLang="en-US" dirty="0" smtClean="0"/>
              <a:t>보임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2008</a:t>
            </a:r>
            <a:r>
              <a:rPr kumimoji="1" lang="ko-KR" altLang="en-US" dirty="0"/>
              <a:t>년은 ‘유전자 변형</a:t>
            </a:r>
            <a:r>
              <a:rPr kumimoji="1" lang="en-US" altLang="ko-KR" dirty="0"/>
              <a:t>/</a:t>
            </a:r>
            <a:r>
              <a:rPr kumimoji="1" lang="ko-KR" altLang="en-US" dirty="0"/>
              <a:t>소음’ 관련 기사가 </a:t>
            </a:r>
            <a:r>
              <a:rPr kumimoji="1" lang="ko-KR" altLang="en-US" dirty="0" smtClean="0"/>
              <a:t>급증함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2009</a:t>
            </a:r>
            <a:r>
              <a:rPr kumimoji="1" lang="ko-KR" altLang="en-US" dirty="0"/>
              <a:t>년은 ‘해양</a:t>
            </a:r>
            <a:r>
              <a:rPr kumimoji="1" lang="en-US" altLang="ko-KR" dirty="0"/>
              <a:t>/</a:t>
            </a:r>
            <a:r>
              <a:rPr kumimoji="1" lang="ko-KR" altLang="en-US" dirty="0"/>
              <a:t>풍력’</a:t>
            </a:r>
            <a:r>
              <a:rPr kumimoji="1" lang="en-US" altLang="ko-KR" dirty="0"/>
              <a:t>, ‘</a:t>
            </a:r>
            <a:r>
              <a:rPr kumimoji="1" lang="ko-KR" altLang="en-US" dirty="0"/>
              <a:t>기후변화’</a:t>
            </a:r>
            <a:r>
              <a:rPr kumimoji="1" lang="en-US" altLang="ko-KR" dirty="0"/>
              <a:t>, ‘</a:t>
            </a:r>
            <a:r>
              <a:rPr kumimoji="1" lang="ko-KR" altLang="en-US" dirty="0"/>
              <a:t>환경영향평가’ 관련 기사가 급증함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smtClean="0"/>
              <a:t>KEI</a:t>
            </a:r>
            <a:r>
              <a:rPr kumimoji="1" lang="ko-KR" altLang="en-US" dirty="0" smtClean="0"/>
              <a:t> 연구</a:t>
            </a:r>
            <a:r>
              <a:rPr kumimoji="1" lang="en-US" altLang="ko-KR" dirty="0" smtClean="0"/>
              <a:t>: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기후변화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 선도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수질오염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 후행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에너지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자원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 부족</a:t>
            </a:r>
            <a:endParaRPr kumimoji="1" lang="en-US" altLang="ko-KR" dirty="0" smtClean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최근 </a:t>
            </a:r>
            <a:r>
              <a:rPr lang="ko-KR" altLang="en-US" dirty="0"/>
              <a:t>‘유전자 변형</a:t>
            </a:r>
            <a:r>
              <a:rPr lang="en-US" altLang="ko-KR" dirty="0"/>
              <a:t>, </a:t>
            </a:r>
            <a:r>
              <a:rPr lang="ko-KR" altLang="en-US" dirty="0"/>
              <a:t>소음</a:t>
            </a:r>
            <a:r>
              <a:rPr lang="ko-KR" altLang="en-US" dirty="0" smtClean="0"/>
              <a:t>’ </a:t>
            </a:r>
            <a:r>
              <a:rPr lang="ko-KR" altLang="en-US" dirty="0"/>
              <a:t>‘보건</a:t>
            </a:r>
            <a:r>
              <a:rPr lang="en-US" altLang="ko-KR" dirty="0"/>
              <a:t>, </a:t>
            </a:r>
            <a:r>
              <a:rPr lang="ko-KR" altLang="en-US" dirty="0"/>
              <a:t>데이터’ </a:t>
            </a:r>
            <a:r>
              <a:rPr lang="ko-KR" altLang="en-US" dirty="0" smtClean="0"/>
              <a:t> 환경 뉴스 증가 추세가 반영되지 못함</a:t>
            </a:r>
            <a:endParaRPr lang="ko-KR" altLang="en-US" dirty="0"/>
          </a:p>
          <a:p>
            <a:pPr marL="0" indent="0">
              <a:buNone/>
            </a:pP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" name="Rectangle 2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0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6448" y="365125"/>
            <a:ext cx="11404540" cy="1012571"/>
          </a:xfrm>
        </p:spPr>
        <p:txBody>
          <a:bodyPr>
            <a:noAutofit/>
          </a:bodyPr>
          <a:lstStyle/>
          <a:p>
            <a:r>
              <a:rPr kumimoji="1" lang="ko-KR" altLang="en-US" sz="3600" smtClean="0"/>
              <a:t>목적</a:t>
            </a:r>
            <a:r>
              <a:rPr kumimoji="1" lang="en-US" altLang="ko-KR" sz="3600" dirty="0" smtClean="0"/>
              <a:t>:</a:t>
            </a:r>
            <a:r>
              <a:rPr kumimoji="1" lang="ko-KR" altLang="en-US" sz="3600" smtClean="0"/>
              <a:t> 빅데이터 연구방법론 환경정책연구 적용가능성 모색</a:t>
            </a:r>
            <a:r>
              <a:rPr kumimoji="1" lang="en-US" altLang="ko-KR" sz="3600" dirty="0" smtClean="0"/>
              <a:t>(1)</a:t>
            </a:r>
            <a:endParaRPr kumimoji="1" lang="ko-KR" alt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66723"/>
            <a:ext cx="10515600" cy="4889627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 smtClean="0"/>
              <a:t>빅데이터 연구방법론</a:t>
            </a:r>
            <a:r>
              <a:rPr kumimoji="1" lang="en-US" altLang="ko-KR" dirty="0" smtClean="0"/>
              <a:t>(Machine Learning): </a:t>
            </a:r>
            <a:r>
              <a:rPr kumimoji="1" lang="ko-KR" altLang="en-US" dirty="0" smtClean="0"/>
              <a:t>기존 연구보다 단기 예측 정확도 제고 및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알려지지 않은 규칙성 발견에 비교우위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예측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예측오차 축소를 위해 필요한 변인 및 함수관계를 유연하게 선정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기존연구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변인과 함수관계를 선험적으로 선정하여 예측 오차 발생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단기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개별 관측치 수준 예측에 장점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단기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부분적 영향을 미치는 변인을 포괄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규칙성 발견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변수의 선험적 선택을 지양하여 알려지지 않은 규칙 파악에 유리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기존연구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규칙성을 파악하고자 하는 변수를 선험적으로 선발하는 경향</a:t>
            </a:r>
            <a:endParaRPr kumimoji="1" lang="en-US" altLang="ko-KR" dirty="0" smtClean="0"/>
          </a:p>
          <a:p>
            <a:r>
              <a:rPr kumimoji="1" lang="ko-KR" altLang="en-US" dirty="0" smtClean="0"/>
              <a:t>예측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단기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소집단 단위 예측 알고리듬 개발 가능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선제적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예측 기반</a:t>
            </a:r>
            <a:r>
              <a:rPr kumimoji="1" lang="en-US" altLang="ko-KR" dirty="0" smtClean="0"/>
              <a:t>)/</a:t>
            </a:r>
            <a:r>
              <a:rPr kumimoji="1" lang="ko-KR" altLang="en-US" dirty="0" smtClean="0"/>
              <a:t> 맞춤형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소지역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개인 특성 반영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환경정책연구에 활용 가능 </a:t>
            </a:r>
            <a:endParaRPr kumimoji="1" lang="en-US" altLang="ko-KR" dirty="0" smtClean="0"/>
          </a:p>
          <a:p>
            <a:r>
              <a:rPr kumimoji="1" lang="ko-KR" altLang="en-US" dirty="0" smtClean="0"/>
              <a:t>규칙성 발견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연구주제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정책대상 발굴 적용 가능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이론적으로 설명되지 않는 규칙성 발굴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연구주제 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민간 환경관련 문헌 규칙성 발굴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연구주제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기존 정책이 포괄하지 못하는 규칙성 발견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정책대상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305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552794" y="-172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smtClean="0"/>
              <a:t>기간 별 토픽 동향 변화</a:t>
            </a:r>
            <a:endParaRPr kumimoji="1" lang="ko-KR" altLang="en-US" sz="400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"/>
          <a:stretch/>
        </p:blipFill>
        <p:spPr bwMode="auto">
          <a:xfrm>
            <a:off x="679518" y="3576293"/>
            <a:ext cx="6295918" cy="3281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50943" y="801697"/>
            <a:ext cx="3684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+mn-ea"/>
              </a:rPr>
              <a:t>1. </a:t>
            </a:r>
            <a:r>
              <a:rPr lang="ko-KR" altLang="en-US" sz="1400" err="1" smtClean="0">
                <a:solidFill>
                  <a:prstClr val="black"/>
                </a:solidFill>
                <a:latin typeface="+mn-ea"/>
              </a:rPr>
              <a:t>토픽별</a:t>
            </a:r>
            <a:r>
              <a:rPr lang="ko-KR" altLang="en-US" sz="140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+mn-ea"/>
              </a:rPr>
              <a:t>KEI </a:t>
            </a:r>
            <a:r>
              <a:rPr lang="ko-KR" altLang="en-US" sz="1400" smtClean="0">
                <a:solidFill>
                  <a:prstClr val="black"/>
                </a:solidFill>
                <a:latin typeface="+mn-ea"/>
              </a:rPr>
              <a:t>연구보고서 동향</a:t>
            </a:r>
            <a:r>
              <a:rPr lang="en-US" altLang="ko-KR" sz="1400" dirty="0" smtClean="0">
                <a:solidFill>
                  <a:prstClr val="black"/>
                </a:solidFill>
                <a:latin typeface="+mn-ea"/>
              </a:rPr>
              <a:t>(1993-2016)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650943" y="3328558"/>
            <a:ext cx="3891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+mn-ea"/>
              </a:rPr>
              <a:t>2. </a:t>
            </a:r>
            <a:r>
              <a:rPr lang="ko-KR" altLang="en-US" sz="1400" err="1" smtClean="0">
                <a:solidFill>
                  <a:prstClr val="black"/>
                </a:solidFill>
                <a:latin typeface="+mn-ea"/>
              </a:rPr>
              <a:t>토픽별</a:t>
            </a:r>
            <a:r>
              <a:rPr lang="ko-KR" altLang="en-US" sz="140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+mn-ea"/>
              </a:rPr>
              <a:t>NAVER  </a:t>
            </a:r>
            <a:r>
              <a:rPr lang="ko-KR" altLang="en-US" sz="1400" smtClean="0">
                <a:solidFill>
                  <a:prstClr val="black"/>
                </a:solidFill>
                <a:latin typeface="+mn-ea"/>
              </a:rPr>
              <a:t>환경뉴스 동향</a:t>
            </a:r>
            <a:r>
              <a:rPr lang="en-US" altLang="ko-KR" sz="1400" dirty="0" smtClean="0">
                <a:solidFill>
                  <a:prstClr val="black"/>
                </a:solidFill>
                <a:latin typeface="+mn-ea"/>
              </a:rPr>
              <a:t>(2004-2016)</a:t>
            </a:r>
            <a:endParaRPr lang="ko-KR" altLang="en-US" sz="1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3" y="1064021"/>
            <a:ext cx="6321425" cy="228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74" name="_x283175920" descr="EMB0000212c046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" t="1637" r="4703" b="290"/>
          <a:stretch/>
        </p:blipFill>
        <p:spPr bwMode="auto">
          <a:xfrm>
            <a:off x="7063131" y="3576293"/>
            <a:ext cx="4348163" cy="328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Rectangle 2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76" name="_x283176080" descr="EMB0000212c047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616" r="1744" b="1720"/>
          <a:stretch>
            <a:fillRect/>
          </a:stretch>
        </p:blipFill>
        <p:spPr bwMode="auto">
          <a:xfrm>
            <a:off x="7063131" y="1064021"/>
            <a:ext cx="4348163" cy="22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8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486025" y="633730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0345"/>
              </p:ext>
            </p:extLst>
          </p:nvPr>
        </p:nvGraphicFramePr>
        <p:xfrm>
          <a:off x="457200" y="342899"/>
          <a:ext cx="5524500" cy="6466694"/>
        </p:xfrm>
        <a:graphic>
          <a:graphicData uri="http://schemas.openxmlformats.org/drawingml/2006/table">
            <a:tbl>
              <a:tblPr/>
              <a:tblGrid>
                <a:gridCol w="2762325"/>
                <a:gridCol w="2762175"/>
              </a:tblGrid>
              <a:tr h="232070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</a:rPr>
                        <a:t>1. </a:t>
                      </a:r>
                      <a:r>
                        <a:rPr lang="ko-KR" altLang="en-US" sz="900" kern="0" spc="-30" dirty="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기후변화</a:t>
                      </a:r>
                      <a:r>
                        <a:rPr lang="en-US" altLang="ko-KR" sz="900" kern="0" spc="-30" dirty="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(</a:t>
                      </a:r>
                      <a:r>
                        <a:rPr lang="ko-KR" altLang="en-US" sz="900" kern="0" spc="-30" dirty="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대기</a:t>
                      </a:r>
                      <a:r>
                        <a:rPr lang="en-US" altLang="ko-KR" sz="900" kern="0" spc="-30" dirty="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)</a:t>
                      </a:r>
                      <a:endParaRPr lang="ko-KR" altLang="en-US" sz="9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</a:rPr>
                        <a:t>2. </a:t>
                      </a:r>
                      <a:r>
                        <a:rPr lang="ko-KR" altLang="en-US" sz="9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폐기물</a:t>
                      </a:r>
                      <a:endParaRPr lang="ko-KR" altLang="en-US" sz="9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2641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86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</a:rPr>
                        <a:t>3. </a:t>
                      </a:r>
                      <a:r>
                        <a:rPr lang="ko-KR" altLang="en-US" sz="9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환경영향평가</a:t>
                      </a:r>
                      <a:endParaRPr lang="ko-KR" altLang="en-US" sz="9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</a:rPr>
                        <a:t>4. </a:t>
                      </a:r>
                      <a:r>
                        <a:rPr lang="ko-KR" altLang="en-US" sz="9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에너지 자원</a:t>
                      </a:r>
                      <a:endParaRPr lang="ko-KR" altLang="en-US" sz="9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53816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6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</a:rPr>
                        <a:t>5. </a:t>
                      </a:r>
                      <a:r>
                        <a:rPr lang="ko-KR" altLang="en-US" sz="900" kern="0" spc="-30" dirty="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수질오염</a:t>
                      </a:r>
                      <a:r>
                        <a:rPr lang="en-US" altLang="ko-KR" sz="900" kern="0" spc="-30" dirty="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(</a:t>
                      </a:r>
                      <a:r>
                        <a:rPr lang="ko-KR" altLang="en-US" sz="900" kern="0" spc="-30" dirty="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물환경</a:t>
                      </a:r>
                      <a:r>
                        <a:rPr lang="en-US" altLang="ko-KR" sz="900" kern="0" spc="-30" dirty="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)</a:t>
                      </a:r>
                      <a:endParaRPr lang="ko-KR" altLang="en-US" sz="9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</a:rPr>
                        <a:t>6. </a:t>
                      </a:r>
                      <a:r>
                        <a:rPr lang="ko-KR" altLang="en-US" sz="9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대외협력</a:t>
                      </a:r>
                      <a:endParaRPr lang="ko-KR" altLang="en-US" sz="9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2641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327" marR="61327" marT="30663" marB="3066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8" name="_x275831560" descr="EMB0000212c04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5730"/>
            <a:ext cx="2705100" cy="189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62" name="_x275831400" descr="EMB0000212c042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4" y="605730"/>
            <a:ext cx="2724151" cy="19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64" name="_x275832600" descr="EMB0000212c04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800693"/>
            <a:ext cx="27241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57200" y="71050"/>
            <a:ext cx="1763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4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200" b="1" smtClean="0">
                <a:solidFill>
                  <a:prstClr val="black"/>
                </a:solidFill>
                <a:latin typeface="+mn-ea"/>
              </a:rPr>
              <a:t>공통 토픽 동향 비교</a:t>
            </a:r>
            <a:endParaRPr lang="ko-KR" altLang="en-US" sz="1200" b="1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66" name="_x275829560" descr="EMB0000212c043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49" y="2800692"/>
            <a:ext cx="2714626" cy="18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68" name="_x275830120" descr="EMB0000212c043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905376"/>
            <a:ext cx="2724150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70" name="_x275832600" descr="EMB0000212c043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027" y="4905376"/>
            <a:ext cx="2700147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00274" y="71050"/>
            <a:ext cx="1401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5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200" b="1" smtClean="0">
                <a:solidFill>
                  <a:prstClr val="black"/>
                </a:solidFill>
                <a:latin typeface="+mn-ea"/>
              </a:rPr>
              <a:t>기타 토픽 동향</a:t>
            </a:r>
            <a:endParaRPr lang="ko-KR" altLang="en-US" sz="1200" b="1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내용 개체 틀 2"/>
          <p:cNvSpPr>
            <a:spLocks noGrp="1"/>
          </p:cNvSpPr>
          <p:nvPr>
            <p:ph sz="half" idx="1"/>
          </p:nvPr>
        </p:nvSpPr>
        <p:spPr>
          <a:xfrm>
            <a:off x="6276975" y="5048250"/>
            <a:ext cx="5629275" cy="14079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b="1" dirty="0" smtClean="0"/>
              <a:t>토픽 동향 유사</a:t>
            </a:r>
            <a:r>
              <a:rPr kumimoji="1" lang="en-US" altLang="ko-KR" sz="1300" b="1" dirty="0" smtClean="0"/>
              <a:t>:</a:t>
            </a:r>
            <a:r>
              <a:rPr kumimoji="1" lang="ko-KR" altLang="en-US" sz="1300" b="1" dirty="0" smtClean="0"/>
              <a:t> </a:t>
            </a:r>
            <a:r>
              <a:rPr kumimoji="1" lang="en-US" altLang="ko-KR" sz="1300" b="1" dirty="0" smtClean="0"/>
              <a:t>‘</a:t>
            </a:r>
            <a:r>
              <a:rPr kumimoji="1" lang="ko-KR" altLang="en-US" sz="1300" dirty="0" smtClean="0"/>
              <a:t>환경영향평가</a:t>
            </a:r>
            <a:r>
              <a:rPr kumimoji="1" lang="en-US" altLang="ko-KR" sz="1300" dirty="0" smtClean="0"/>
              <a:t>’, ‘</a:t>
            </a:r>
            <a:r>
              <a:rPr kumimoji="1" lang="ko-KR" altLang="en-US" sz="1300" dirty="0" smtClean="0"/>
              <a:t>대외협력</a:t>
            </a:r>
            <a:r>
              <a:rPr kumimoji="1" lang="en-US" altLang="ko-KR" sz="1300" dirty="0" smtClean="0"/>
              <a:t>’</a:t>
            </a:r>
            <a:endParaRPr kumimoji="1" lang="en-US" altLang="ko-KR" sz="13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b="1" dirty="0" smtClean="0"/>
              <a:t>토픽 동향 차이</a:t>
            </a:r>
            <a:r>
              <a:rPr kumimoji="1" lang="en-US" altLang="ko-KR" sz="1300" dirty="0" smtClean="0"/>
              <a:t>:</a:t>
            </a:r>
            <a:r>
              <a:rPr kumimoji="1" lang="ko-KR" altLang="en-US" sz="1300" dirty="0" smtClean="0"/>
              <a:t>  </a:t>
            </a:r>
            <a:r>
              <a:rPr kumimoji="1" lang="en-US" altLang="ko-KR" sz="1300" dirty="0" smtClean="0"/>
              <a:t>KEI ‘</a:t>
            </a:r>
            <a:r>
              <a:rPr kumimoji="1" lang="ko-KR" altLang="en-US" sz="1300" dirty="0" smtClean="0"/>
              <a:t>기후변화</a:t>
            </a:r>
            <a:r>
              <a:rPr kumimoji="1" lang="en-US" altLang="ko-KR" sz="1300" dirty="0" smtClean="0"/>
              <a:t>’</a:t>
            </a:r>
            <a:r>
              <a:rPr kumimoji="1" lang="ko-KR" altLang="en-US" sz="1300" dirty="0" smtClean="0"/>
              <a:t> </a:t>
            </a:r>
            <a:r>
              <a:rPr kumimoji="1" lang="en-US" altLang="ko-KR" sz="1300" dirty="0" smtClean="0"/>
              <a:t> </a:t>
            </a:r>
            <a:r>
              <a:rPr kumimoji="1" lang="ko-KR" altLang="en-US" sz="1300" dirty="0" smtClean="0"/>
              <a:t>선도</a:t>
            </a:r>
            <a:r>
              <a:rPr kumimoji="1" lang="en-US" altLang="ko-KR" sz="1300" dirty="0" smtClean="0"/>
              <a:t>,</a:t>
            </a:r>
            <a:r>
              <a:rPr kumimoji="1" lang="ko-KR" altLang="en-US" sz="1300" dirty="0" smtClean="0"/>
              <a:t> </a:t>
            </a:r>
            <a:r>
              <a:rPr kumimoji="1" lang="en-US" altLang="ko-KR" sz="1300" dirty="0" smtClean="0"/>
              <a:t>‘</a:t>
            </a:r>
            <a:r>
              <a:rPr kumimoji="1" lang="ko-KR" altLang="en-US" sz="1300" dirty="0" smtClean="0"/>
              <a:t>수질오염</a:t>
            </a:r>
            <a:r>
              <a:rPr kumimoji="1" lang="en-US" altLang="ko-KR" sz="1300" dirty="0" smtClean="0"/>
              <a:t>’</a:t>
            </a:r>
            <a:r>
              <a:rPr kumimoji="1" lang="ko-KR" altLang="en-US" sz="1300" dirty="0" smtClean="0"/>
              <a:t> 후행</a:t>
            </a:r>
            <a:r>
              <a:rPr kumimoji="1" lang="en-US" altLang="ko-KR" sz="1300" dirty="0" smtClean="0"/>
              <a:t>, ‘</a:t>
            </a:r>
            <a:r>
              <a:rPr kumimoji="1" lang="ko-KR" altLang="en-US" sz="1300" dirty="0" smtClean="0"/>
              <a:t>에너지</a:t>
            </a:r>
            <a:r>
              <a:rPr kumimoji="1" lang="en-US" altLang="ko-KR" sz="1300" dirty="0" smtClean="0"/>
              <a:t>-</a:t>
            </a:r>
            <a:r>
              <a:rPr kumimoji="1" lang="ko-KR" altLang="en-US" sz="1300" dirty="0" smtClean="0"/>
              <a:t>자원</a:t>
            </a:r>
            <a:r>
              <a:rPr kumimoji="1" lang="en-US" altLang="ko-KR" sz="1300" dirty="0" smtClean="0"/>
              <a:t>’</a:t>
            </a:r>
            <a:r>
              <a:rPr kumimoji="1" lang="ko-KR" altLang="en-US" sz="1300" dirty="0" smtClean="0"/>
              <a:t>  부족</a:t>
            </a:r>
            <a:endParaRPr kumimoji="1" lang="ko-KR" altLang="en-US" sz="100" dirty="0" smtClean="0"/>
          </a:p>
          <a:p>
            <a:pPr fontAlgn="base"/>
            <a:r>
              <a:rPr lang="ko-KR" altLang="en-US" sz="1300" b="1" dirty="0" smtClean="0"/>
              <a:t>최근</a:t>
            </a:r>
            <a:r>
              <a:rPr lang="ko-KR" altLang="en-US" sz="1300" dirty="0" smtClean="0"/>
              <a:t> ‘유전자 변형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소음’과 ‘보건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데이터’ 관련 환경 이슈가 대두</a:t>
            </a:r>
            <a:endParaRPr lang="ko-KR" altLang="en-US" sz="1300" dirty="0"/>
          </a:p>
          <a:p>
            <a:pPr marL="0" indent="0">
              <a:buNone/>
            </a:pPr>
            <a:endParaRPr kumimoji="1" lang="ko-KR" altLang="en-US" sz="13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274" y="369071"/>
            <a:ext cx="5514974" cy="445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슬라이드 번호 개체 틀 3"/>
          <p:cNvSpPr txBox="1">
            <a:spLocks/>
          </p:cNvSpPr>
          <p:nvPr/>
        </p:nvSpPr>
        <p:spPr>
          <a:xfrm>
            <a:off x="91630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9980"/>
            <a:ext cx="10515600" cy="950669"/>
          </a:xfrm>
        </p:spPr>
        <p:txBody>
          <a:bodyPr>
            <a:normAutofit fontScale="90000"/>
          </a:bodyPr>
          <a:lstStyle/>
          <a:p>
            <a:r>
              <a:rPr kumimoji="1" lang="ko-KR" altLang="en-US" smtClean="0"/>
              <a:t>키워드 네트워크</a:t>
            </a:r>
            <a:r>
              <a:rPr kumimoji="1" lang="en-US" altLang="ko-KR" dirty="0" smtClean="0"/>
              <a:t> </a:t>
            </a:r>
            <a:r>
              <a:rPr kumimoji="1" lang="ko-KR" altLang="en-US"/>
              <a:t>분석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기간별 네트워크 변화  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3474"/>
            <a:ext cx="10515600" cy="4414717"/>
          </a:xfrm>
        </p:spPr>
        <p:txBody>
          <a:bodyPr>
            <a:normAutofit/>
          </a:bodyPr>
          <a:lstStyle/>
          <a:p>
            <a:r>
              <a:rPr kumimoji="1" lang="ko-KR" altLang="en-US" smtClean="0"/>
              <a:t>기후변화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KEI </a:t>
            </a:r>
            <a:r>
              <a:rPr kumimoji="1" lang="ko-KR" altLang="en-US" smtClean="0"/>
              <a:t>가 </a:t>
            </a:r>
            <a:r>
              <a:rPr kumimoji="1" lang="en-US" altLang="ko-KR" dirty="0" smtClean="0"/>
              <a:t>Trend</a:t>
            </a:r>
            <a:r>
              <a:rPr kumimoji="1" lang="ko-KR" altLang="en-US" smtClean="0"/>
              <a:t>를 선도하였으나 최근 추세 반영 미흡  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2003~ 07</a:t>
            </a:r>
            <a:r>
              <a:rPr kumimoji="1" lang="ko-KR" altLang="en-US"/>
              <a:t>년 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KEI </a:t>
            </a:r>
            <a:r>
              <a:rPr kumimoji="1" lang="ko-KR" altLang="en-US" smtClean="0"/>
              <a:t>연구보고서 기후변화 네트워크 생성 → </a:t>
            </a:r>
            <a:r>
              <a:rPr kumimoji="1" lang="en-US" altLang="ko-KR" dirty="0" smtClean="0"/>
              <a:t>2008~12</a:t>
            </a:r>
            <a:r>
              <a:rPr kumimoji="1" lang="ko-KR" altLang="en-US" smtClean="0"/>
              <a:t>년</a:t>
            </a:r>
            <a:r>
              <a:rPr kumimoji="1" lang="en-US" altLang="ko-KR" dirty="0" smtClean="0"/>
              <a:t> NAVER </a:t>
            </a:r>
            <a:r>
              <a:rPr kumimoji="1" lang="ko-KR" altLang="en-US" smtClean="0"/>
              <a:t>환경뉴스 기후변화 네트워크 선도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2008~16</a:t>
            </a:r>
            <a:r>
              <a:rPr kumimoji="1" lang="ko-KR" altLang="en-US" smtClean="0"/>
              <a:t> 년 </a:t>
            </a:r>
            <a:r>
              <a:rPr kumimoji="1" lang="en-US" altLang="ko-KR" dirty="0" smtClean="0"/>
              <a:t>KEI</a:t>
            </a:r>
            <a:r>
              <a:rPr kumimoji="1" lang="ko-KR" altLang="en-US" smtClean="0"/>
              <a:t> 연구보고서 기후변화 매개중심성 강화 </a:t>
            </a:r>
            <a:r>
              <a:rPr kumimoji="1" lang="en-US" altLang="ko-KR" dirty="0" smtClean="0"/>
              <a:t>vs.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NAVER </a:t>
            </a:r>
            <a:r>
              <a:rPr kumimoji="1" lang="ko-KR" altLang="en-US" smtClean="0"/>
              <a:t>환경뉴스 기후변화 관련 키워드 네트워크 분화 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 태풍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한파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대설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smtClean="0"/>
              <a:t>사건사고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해양 오염 관련 </a:t>
            </a:r>
            <a:r>
              <a:rPr kumimoji="1" lang="en-US" altLang="ko-KR" dirty="0" smtClean="0"/>
              <a:t>Trend </a:t>
            </a:r>
            <a:r>
              <a:rPr kumimoji="1" lang="ko-KR" altLang="en-US" smtClean="0"/>
              <a:t>는 </a:t>
            </a:r>
            <a:r>
              <a:rPr kumimoji="1" lang="en-US" altLang="ko-KR" dirty="0" smtClean="0"/>
              <a:t>NAVER </a:t>
            </a:r>
            <a:r>
              <a:rPr kumimoji="1" lang="ko-KR" altLang="en-US" smtClean="0"/>
              <a:t>선도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2003~07</a:t>
            </a:r>
            <a:r>
              <a:rPr kumimoji="1" lang="ko-KR" altLang="en-US" smtClean="0"/>
              <a:t>년 </a:t>
            </a:r>
            <a:r>
              <a:rPr kumimoji="1" lang="en-US" altLang="ko-KR" dirty="0" smtClean="0"/>
              <a:t>NAVER </a:t>
            </a:r>
            <a:r>
              <a:rPr kumimoji="1" lang="ko-KR" altLang="en-US" smtClean="0"/>
              <a:t>뉴스 해양오염 키워드 네트워크 생성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2008~12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KEI </a:t>
            </a:r>
            <a:r>
              <a:rPr kumimoji="1" lang="ko-KR" altLang="en-US" smtClean="0"/>
              <a:t>연구보고서 해양오염 키워드 네트워크 생성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" name="Rectangle 2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6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000" b="647"/>
          <a:stretch/>
        </p:blipFill>
        <p:spPr bwMode="auto">
          <a:xfrm>
            <a:off x="700675" y="866333"/>
            <a:ext cx="3331705" cy="296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00677" y="3829407"/>
            <a:ext cx="3331705" cy="3044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1" r="50198" b="333"/>
          <a:stretch/>
        </p:blipFill>
        <p:spPr bwMode="auto">
          <a:xfrm>
            <a:off x="4477498" y="866333"/>
            <a:ext cx="3368018" cy="294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5"/>
          <a:stretch/>
        </p:blipFill>
        <p:spPr bwMode="auto">
          <a:xfrm>
            <a:off x="4477498" y="3829406"/>
            <a:ext cx="3368018" cy="300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45" b="2322"/>
          <a:stretch/>
        </p:blipFill>
        <p:spPr bwMode="auto">
          <a:xfrm>
            <a:off x="8294728" y="3791307"/>
            <a:ext cx="3354938" cy="3044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" r="50881" b="3920"/>
          <a:stretch/>
        </p:blipFill>
        <p:spPr bwMode="auto">
          <a:xfrm>
            <a:off x="8299245" y="847284"/>
            <a:ext cx="3350421" cy="296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698965" y="-244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smtClean="0"/>
              <a:t>키워드 네트워크</a:t>
            </a:r>
            <a:r>
              <a:rPr kumimoji="1" lang="en-US" altLang="ko-KR" sz="4000" dirty="0" smtClean="0"/>
              <a:t> </a:t>
            </a:r>
            <a:r>
              <a:rPr kumimoji="1" lang="ko-KR" altLang="en-US" sz="4000" smtClean="0"/>
              <a:t>변화</a:t>
            </a:r>
            <a:endParaRPr kumimoji="1" lang="ko-KR" altLang="en-US" sz="4000"/>
          </a:p>
        </p:txBody>
      </p:sp>
      <p:sp>
        <p:nvSpPr>
          <p:cNvPr id="27" name="직사각형 26"/>
          <p:cNvSpPr/>
          <p:nvPr/>
        </p:nvSpPr>
        <p:spPr>
          <a:xfrm>
            <a:off x="7845516" y="620113"/>
            <a:ext cx="3858096" cy="246221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lvl="0">
              <a:buClr>
                <a:schemeClr val="tx1"/>
              </a:buClr>
            </a:pPr>
            <a:r>
              <a:rPr lang="en-US" altLang="ko-KR" sz="1000" b="1" dirty="0" smtClean="0">
                <a:solidFill>
                  <a:srgbClr val="0E13E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1000" b="1" smtClean="0">
                <a:solidFill>
                  <a:srgbClr val="0E13E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</a:t>
            </a:r>
            <a:r>
              <a:rPr lang="en-US" altLang="ko-KR" sz="1000" b="1" dirty="0">
                <a:solidFill>
                  <a:srgbClr val="0E13E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srgbClr val="0E13E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srgbClr val="00B05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1000" b="1" smtClean="0">
                <a:solidFill>
                  <a:srgbClr val="00B05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온실가스</a:t>
            </a:r>
            <a:r>
              <a:rPr lang="en-US" altLang="ko-KR" sz="1000" b="1" dirty="0">
                <a:solidFill>
                  <a:srgbClr val="00B05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srgbClr val="00B05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1000" b="1" smtClean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태안 기름 유출 사고</a:t>
            </a:r>
            <a:r>
              <a:rPr lang="en-US" altLang="ko-KR" sz="1000" b="1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1000" b="1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녹색성장</a:t>
            </a:r>
            <a:endParaRPr lang="en-US" altLang="ko-KR" sz="1000" b="1" dirty="0" smtClean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8" name="Picture 5" descr="E:\PNG\화살표\화살살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526877" y="3671655"/>
            <a:ext cx="1441686" cy="3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 descr="E:\PNG\화살표\화살살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7329980" y="3700588"/>
            <a:ext cx="1441686" cy="3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305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9810" y="4760158"/>
            <a:ext cx="659155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/>
                </a:solidFill>
                <a:latin typeface="+mn-ea"/>
              </a:rPr>
              <a:t>NAVER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smtClean="0">
                <a:solidFill>
                  <a:prstClr val="black"/>
                </a:solidFill>
                <a:latin typeface="+mn-ea"/>
              </a:rPr>
              <a:t>환경</a:t>
            </a:r>
            <a:endParaRPr lang="en-US" altLang="ko-KR" sz="1100" b="1" dirty="0" smtClean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smtClean="0">
                <a:solidFill>
                  <a:prstClr val="black"/>
                </a:solidFill>
                <a:latin typeface="+mn-ea"/>
              </a:rPr>
              <a:t>뉴</a:t>
            </a:r>
            <a:r>
              <a:rPr lang="ko-KR" altLang="en-US" sz="1100" b="1">
                <a:solidFill>
                  <a:prstClr val="black"/>
                </a:solidFill>
                <a:latin typeface="+mn-ea"/>
              </a:rPr>
              <a:t>스</a:t>
            </a:r>
            <a:endParaRPr lang="en-US" altLang="ko-KR" sz="1100" b="1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6672" y="1910878"/>
            <a:ext cx="607859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/>
                </a:solidFill>
                <a:latin typeface="+mn-ea"/>
              </a:rPr>
              <a:t>KEI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smtClean="0">
                <a:solidFill>
                  <a:prstClr val="black"/>
                </a:solidFill>
                <a:latin typeface="+mn-ea"/>
              </a:rPr>
              <a:t>연구</a:t>
            </a:r>
            <a:endParaRPr lang="en-US" altLang="ko-KR" sz="1100" b="1" dirty="0" smtClean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smtClean="0">
                <a:solidFill>
                  <a:prstClr val="black"/>
                </a:solidFill>
                <a:latin typeface="+mn-ea"/>
              </a:rPr>
              <a:t>보고서</a:t>
            </a:r>
            <a:endParaRPr lang="en-US" altLang="ko-KR" sz="1100" b="1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774" y="866332"/>
            <a:ext cx="531657" cy="2924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4774" y="3829406"/>
            <a:ext cx="529228" cy="3006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2429" cy="1325563"/>
          </a:xfrm>
        </p:spPr>
        <p:txBody>
          <a:bodyPr/>
          <a:lstStyle/>
          <a:p>
            <a:r>
              <a:rPr kumimoji="1" lang="en-US" altLang="ko-KR" dirty="0"/>
              <a:t>Word2Vec </a:t>
            </a:r>
            <a:r>
              <a:rPr kumimoji="1" lang="ko-KR" altLang="en-US"/>
              <a:t>분석</a:t>
            </a:r>
            <a:r>
              <a:rPr kumimoji="1" lang="en-US" altLang="ko-KR" dirty="0"/>
              <a:t>:</a:t>
            </a:r>
            <a:r>
              <a:rPr kumimoji="1" lang="ko-KR" altLang="en-US"/>
              <a:t> </a:t>
            </a:r>
            <a:r>
              <a:rPr kumimoji="1" lang="en-US" altLang="ko-KR" dirty="0"/>
              <a:t>Keyword</a:t>
            </a:r>
            <a:r>
              <a:rPr kumimoji="1" lang="ko-KR" altLang="en-US"/>
              <a:t> 간 문장 내 관계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941" y="1825624"/>
            <a:ext cx="11860306" cy="3912567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kumimoji="1" lang="en-US" altLang="ko-KR" dirty="0"/>
              <a:t>Skip-gram </a:t>
            </a:r>
            <a:r>
              <a:rPr kumimoji="1" lang="ko-KR" altLang="en-US" smtClean="0"/>
              <a:t>모델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 ‘</a:t>
            </a:r>
            <a:r>
              <a:rPr kumimoji="1" lang="ko-KR" altLang="en-US"/>
              <a:t>기후변화’ 관련 키워드를 넣어 주변에 있는 단어들을 </a:t>
            </a:r>
            <a:r>
              <a:rPr kumimoji="1" lang="ko-KR" altLang="en-US" smtClean="0"/>
              <a:t>예측</a:t>
            </a:r>
            <a:endParaRPr kumimoji="1" lang="en-US" altLang="ko-KR" dirty="0"/>
          </a:p>
          <a:p>
            <a:pPr marL="228600" lvl="1">
              <a:spcBef>
                <a:spcPts val="1000"/>
              </a:spcBef>
            </a:pPr>
            <a:r>
              <a:rPr kumimoji="1" lang="ko-KR" altLang="en-US" smtClean="0"/>
              <a:t>기후변화 </a:t>
            </a:r>
            <a:r>
              <a:rPr kumimoji="1" lang="ko-KR" altLang="en-US"/>
              <a:t>세부 현상 </a:t>
            </a:r>
            <a:r>
              <a:rPr kumimoji="1" lang="ko-KR" altLang="en-US" smtClean="0"/>
              <a:t>키워드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’</a:t>
            </a:r>
            <a:r>
              <a:rPr kumimoji="1" lang="ko-KR" altLang="en-US" smtClean="0"/>
              <a:t>기후변화</a:t>
            </a:r>
            <a:r>
              <a:rPr kumimoji="1" lang="en-US" altLang="ko-KR" dirty="0" smtClean="0"/>
              <a:t>’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 Skip gram  </a:t>
            </a:r>
            <a:r>
              <a:rPr kumimoji="1" lang="ko-KR" altLang="en-US" smtClean="0"/>
              <a:t>분석 결과→ ‘</a:t>
            </a:r>
            <a:r>
              <a:rPr kumimoji="1" lang="ko-KR" altLang="en-US"/>
              <a:t>온난화’</a:t>
            </a:r>
            <a:r>
              <a:rPr kumimoji="1" lang="en-US" altLang="ko-KR" dirty="0"/>
              <a:t>, ‘</a:t>
            </a:r>
            <a:r>
              <a:rPr kumimoji="1" lang="ko-KR" altLang="en-US"/>
              <a:t>홍수’</a:t>
            </a:r>
            <a:r>
              <a:rPr kumimoji="1" lang="en-US" altLang="ko-KR" dirty="0"/>
              <a:t>, ‘</a:t>
            </a:r>
            <a:r>
              <a:rPr kumimoji="1" lang="ko-KR" altLang="en-US"/>
              <a:t>가뭄</a:t>
            </a:r>
            <a:r>
              <a:rPr kumimoji="1" lang="ko-KR" altLang="en-US" smtClean="0"/>
              <a:t>’ 선정 </a:t>
            </a:r>
            <a:endParaRPr kumimoji="1" lang="en-US" altLang="ko-KR" dirty="0" smtClean="0"/>
          </a:p>
          <a:p>
            <a:pPr marL="685800" lvl="2">
              <a:spcBef>
                <a:spcPts val="1000"/>
              </a:spcBef>
            </a:pPr>
            <a:r>
              <a:rPr kumimoji="1" lang="en-US" altLang="ko-KR" dirty="0" smtClean="0"/>
              <a:t>3</a:t>
            </a:r>
            <a:r>
              <a:rPr kumimoji="1" lang="ko-KR" altLang="en-US"/>
              <a:t>가지 키워드에 대한 </a:t>
            </a:r>
            <a:r>
              <a:rPr kumimoji="1" lang="en-US" altLang="ko-KR" dirty="0"/>
              <a:t>Word2Vec </a:t>
            </a:r>
            <a:r>
              <a:rPr kumimoji="1" lang="ko-KR" altLang="en-US"/>
              <a:t>분석을 </a:t>
            </a:r>
            <a:r>
              <a:rPr kumimoji="1" lang="ko-KR" altLang="en-US" smtClean="0"/>
              <a:t>매체별 수행 후 </a:t>
            </a:r>
            <a:r>
              <a:rPr kumimoji="1" lang="ko-KR" altLang="en-US"/>
              <a:t>비교 </a:t>
            </a:r>
            <a:r>
              <a:rPr kumimoji="1" lang="ko-KR" altLang="en-US" smtClean="0"/>
              <a:t>분석</a:t>
            </a:r>
            <a:r>
              <a:rPr kumimoji="1" lang="en-US" altLang="ko-KR" dirty="0" smtClean="0"/>
              <a:t> </a:t>
            </a:r>
          </a:p>
          <a:p>
            <a:pPr marL="228600" lvl="1">
              <a:spcBef>
                <a:spcPts val="1000"/>
              </a:spcBef>
            </a:pPr>
            <a:r>
              <a:rPr kumimoji="1" lang="ko-KR" altLang="en-US" smtClean="0"/>
              <a:t>분석 결과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연구보고서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국민의 삶의 질</a:t>
            </a:r>
            <a:r>
              <a:rPr kumimoji="1" lang="en-US" altLang="ko-KR" dirty="0" smtClean="0"/>
              <a:t>)</a:t>
            </a:r>
            <a:r>
              <a:rPr kumimoji="1" lang="ko-KR" altLang="en-US" smtClean="0"/>
              <a:t> 와 뉴스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관심사</a:t>
            </a:r>
            <a:r>
              <a:rPr kumimoji="1" lang="en-US" altLang="ko-KR" dirty="0" smtClean="0"/>
              <a:t>)</a:t>
            </a:r>
            <a:r>
              <a:rPr kumimoji="1" lang="ko-KR" altLang="en-US" smtClean="0"/>
              <a:t>의 강조점 차이 발견</a:t>
            </a:r>
            <a:endParaRPr kumimoji="1" lang="en-US" altLang="ko-KR" dirty="0" smtClean="0"/>
          </a:p>
          <a:p>
            <a:pPr marL="685800" lvl="2">
              <a:spcBef>
                <a:spcPts val="1000"/>
              </a:spcBef>
            </a:pPr>
            <a:r>
              <a:rPr kumimoji="1" lang="ko-KR" altLang="en-US" smtClean="0"/>
              <a:t>온난화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인간 관련 단어</a:t>
            </a:r>
            <a:r>
              <a:rPr kumimoji="1" lang="en-US" altLang="ko-KR" dirty="0" smtClean="0"/>
              <a:t>(KEI) vs. </a:t>
            </a:r>
            <a:r>
              <a:rPr kumimoji="1" lang="ko-KR" altLang="en-US" smtClean="0"/>
              <a:t>생물 및 식량 관련 단어</a:t>
            </a:r>
            <a:r>
              <a:rPr kumimoji="1" lang="en-US" altLang="ko-KR" dirty="0" smtClean="0"/>
              <a:t>(NAVER)</a:t>
            </a:r>
          </a:p>
          <a:p>
            <a:pPr marL="685800" lvl="2">
              <a:spcBef>
                <a:spcPts val="1000"/>
              </a:spcBef>
            </a:pPr>
            <a:r>
              <a:rPr kumimoji="1" lang="ko-KR" altLang="en-US" smtClean="0"/>
              <a:t>홍수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대한민국 지역 </a:t>
            </a:r>
            <a:r>
              <a:rPr kumimoji="1" lang="en-US" altLang="ko-KR" dirty="0" smtClean="0"/>
              <a:t>(KEI) vs. </a:t>
            </a:r>
            <a:r>
              <a:rPr kumimoji="1" lang="ko-KR" altLang="en-US" smtClean="0"/>
              <a:t>중국 지역</a:t>
            </a:r>
            <a:r>
              <a:rPr kumimoji="1" lang="en-US" altLang="ko-KR" dirty="0" smtClean="0"/>
              <a:t>(NAVER)</a:t>
            </a:r>
          </a:p>
          <a:p>
            <a:pPr marL="685800" lvl="2">
              <a:spcBef>
                <a:spcPts val="1000"/>
              </a:spcBef>
            </a:pPr>
            <a:r>
              <a:rPr kumimoji="1" lang="ko-KR" altLang="en-US" smtClean="0"/>
              <a:t>가뭄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인간 관련 단어</a:t>
            </a:r>
            <a:r>
              <a:rPr kumimoji="1" lang="en-US" altLang="ko-KR" dirty="0" smtClean="0"/>
              <a:t>(KEI) vs. </a:t>
            </a:r>
            <a:r>
              <a:rPr kumimoji="1" lang="ko-KR" altLang="en-US" smtClean="0"/>
              <a:t>농업 관련 단어</a:t>
            </a:r>
            <a:r>
              <a:rPr kumimoji="1" lang="en-US" altLang="ko-KR" dirty="0" smtClean="0"/>
              <a:t>(NAVER)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8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kumimoji="1" lang="ko-KR" altLang="en-US" sz="3700"/>
              <a:t>기후변화 </a:t>
            </a:r>
            <a:r>
              <a:rPr kumimoji="1" lang="en-US" altLang="ko-KR" sz="3700" dirty="0"/>
              <a:t>Skip-gram:</a:t>
            </a:r>
            <a:r>
              <a:rPr kumimoji="1" lang="ko-KR" altLang="en-US" sz="3700"/>
              <a:t> 기후</a:t>
            </a:r>
            <a:r>
              <a:rPr kumimoji="1" lang="en-US" altLang="ko-KR" sz="3700" dirty="0"/>
              <a:t>/</a:t>
            </a:r>
            <a:r>
              <a:rPr kumimoji="1" lang="ko-KR" altLang="en-US" sz="3700"/>
              <a:t>인간 관련 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1500" dirty="0"/>
              <a:t>KEI </a:t>
            </a:r>
            <a:r>
              <a:rPr kumimoji="1" lang="ko-KR" altLang="en-US" sz="1500"/>
              <a:t>연구보고서 자료 활용 </a:t>
            </a:r>
            <a:endParaRPr kumimoji="1" lang="en-US" altLang="ko-KR" sz="1500" dirty="0"/>
          </a:p>
          <a:p>
            <a:pPr>
              <a:lnSpc>
                <a:spcPct val="100000"/>
              </a:lnSpc>
            </a:pPr>
            <a:r>
              <a:rPr kumimoji="1" lang="ko-KR" altLang="en-US" sz="1500"/>
              <a:t>기후변화 세부현상 지칭 단어 및 인간 관련 단어가 기후변화와 관계</a:t>
            </a:r>
            <a:endParaRPr kumimoji="1" lang="en-US" altLang="ko-KR" sz="1500" dirty="0"/>
          </a:p>
          <a:p>
            <a:pPr>
              <a:lnSpc>
                <a:spcPct val="100000"/>
              </a:lnSpc>
            </a:pPr>
            <a:r>
              <a:rPr kumimoji="1" lang="ko-KR" altLang="en-US" sz="1500"/>
              <a:t>기후변화 세부현상 지칭 단어 중 </a:t>
            </a:r>
            <a:r>
              <a:rPr kumimoji="1" lang="en-US" altLang="ko-KR" sz="1500" dirty="0" smtClean="0"/>
              <a:t/>
            </a:r>
            <a:br>
              <a:rPr kumimoji="1" lang="en-US" altLang="ko-KR" sz="1500" dirty="0" smtClean="0"/>
            </a:br>
            <a:r>
              <a:rPr kumimoji="1" lang="en-US" altLang="ko-KR" sz="1500" dirty="0" smtClean="0"/>
              <a:t>’</a:t>
            </a:r>
            <a:r>
              <a:rPr kumimoji="1" lang="ko-KR" altLang="en-US" sz="1500"/>
              <a:t>온난화</a:t>
            </a:r>
            <a:r>
              <a:rPr kumimoji="1" lang="en-US" altLang="ko-KR" sz="1500" dirty="0"/>
              <a:t>’,’</a:t>
            </a:r>
            <a:r>
              <a:rPr kumimoji="1" lang="ko-KR" altLang="en-US" sz="1500"/>
              <a:t>홍수</a:t>
            </a:r>
            <a:r>
              <a:rPr kumimoji="1" lang="en-US" altLang="ko-KR" sz="1500" dirty="0"/>
              <a:t>’,’</a:t>
            </a:r>
            <a:r>
              <a:rPr kumimoji="1" lang="ko-KR" altLang="en-US" sz="1500"/>
              <a:t>가뭄</a:t>
            </a:r>
            <a:r>
              <a:rPr kumimoji="1" lang="en-US" altLang="ko-KR" sz="1500" dirty="0"/>
              <a:t>’</a:t>
            </a:r>
            <a:r>
              <a:rPr kumimoji="1" lang="ko-KR" altLang="en-US" sz="1500"/>
              <a:t> 선정</a:t>
            </a:r>
            <a:endParaRPr kumimoji="1" lang="en-US" altLang="ko-KR" sz="1500" dirty="0"/>
          </a:p>
          <a:p>
            <a:pPr lvl="1">
              <a:lnSpc>
                <a:spcPct val="100000"/>
              </a:lnSpc>
            </a:pPr>
            <a:r>
              <a:rPr kumimoji="1" lang="en-US" altLang="ko-KR" sz="1500" dirty="0"/>
              <a:t>’</a:t>
            </a:r>
            <a:r>
              <a:rPr kumimoji="1" lang="ko-KR" altLang="en-US" sz="1500"/>
              <a:t>태풍</a:t>
            </a:r>
            <a:r>
              <a:rPr kumimoji="1" lang="en-US" altLang="ko-KR" sz="1500" dirty="0"/>
              <a:t>’</a:t>
            </a:r>
            <a:r>
              <a:rPr kumimoji="1" lang="ko-KR" altLang="en-US" sz="1500"/>
              <a:t> </a:t>
            </a:r>
            <a:r>
              <a:rPr kumimoji="1" lang="en-US" altLang="ko-KR" sz="1500" dirty="0"/>
              <a:t>:</a:t>
            </a:r>
            <a:r>
              <a:rPr kumimoji="1" lang="ko-KR" altLang="en-US" sz="1500"/>
              <a:t> 태풍 이름 관련 단어가 관계 깊은 단어로 자주 출현 → 제외</a:t>
            </a:r>
            <a:endParaRPr kumimoji="1" lang="en-US" altLang="ko-KR" sz="1500" dirty="0"/>
          </a:p>
          <a:p>
            <a:pPr lvl="1">
              <a:lnSpc>
                <a:spcPct val="100000"/>
              </a:lnSpc>
            </a:pPr>
            <a:r>
              <a:rPr kumimoji="1" lang="en-US" altLang="ko-KR" sz="1500" dirty="0"/>
              <a:t>’</a:t>
            </a:r>
            <a:r>
              <a:rPr kumimoji="1" lang="ko-KR" altLang="en-US" sz="1500"/>
              <a:t>한파</a:t>
            </a:r>
            <a:r>
              <a:rPr kumimoji="1" lang="en-US" altLang="ko-KR" sz="1500" dirty="0"/>
              <a:t>’,’</a:t>
            </a:r>
            <a:r>
              <a:rPr kumimoji="1" lang="ko-KR" altLang="en-US" sz="1500"/>
              <a:t>폭설</a:t>
            </a:r>
            <a:r>
              <a:rPr kumimoji="1" lang="en-US" altLang="ko-KR" sz="1500" dirty="0"/>
              <a:t>’,’</a:t>
            </a:r>
            <a:r>
              <a:rPr kumimoji="1" lang="ko-KR" altLang="en-US" sz="1500"/>
              <a:t>폭염</a:t>
            </a:r>
            <a:r>
              <a:rPr kumimoji="1" lang="en-US" altLang="ko-KR" sz="1500" dirty="0"/>
              <a:t>’,’</a:t>
            </a:r>
            <a:r>
              <a:rPr kumimoji="1" lang="ko-KR" altLang="en-US" sz="1500"/>
              <a:t>폭우</a:t>
            </a:r>
            <a:r>
              <a:rPr kumimoji="1" lang="en-US" altLang="ko-KR" sz="1500" dirty="0"/>
              <a:t>’:</a:t>
            </a:r>
            <a:r>
              <a:rPr kumimoji="1" lang="ko-KR" altLang="en-US" sz="1500"/>
              <a:t> 기상 관련 불용어</a:t>
            </a:r>
            <a:r>
              <a:rPr kumimoji="1" lang="en-US" altLang="ko-KR" sz="1500" dirty="0"/>
              <a:t>(33</a:t>
            </a:r>
            <a:r>
              <a:rPr kumimoji="1" lang="ko-KR" altLang="en-US" sz="1500"/>
              <a:t>도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영하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곳곳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오후</a:t>
            </a:r>
            <a:r>
              <a:rPr kumimoji="1" lang="en-US" altLang="ko-KR" sz="1500" dirty="0"/>
              <a:t>)</a:t>
            </a:r>
            <a:r>
              <a:rPr kumimoji="1" lang="ko-KR" altLang="en-US" sz="1500"/>
              <a:t> 가 관계 깊은 단어로 자주 출현 → 제외</a:t>
            </a:r>
            <a:endParaRPr kumimoji="1" lang="en-US" altLang="ko-KR" sz="1500" dirty="0"/>
          </a:p>
          <a:p>
            <a:pPr>
              <a:lnSpc>
                <a:spcPct val="100000"/>
              </a:lnSpc>
            </a:pPr>
            <a:endParaRPr kumimoji="1" lang="ko-KR" altLang="en-US" sz="15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 dirty="0"/>
          </a:p>
        </p:txBody>
      </p:sp>
      <p:pic>
        <p:nvPicPr>
          <p:cNvPr id="7" name="_x275829880" descr="EMB0000212c03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968" y="1752836"/>
            <a:ext cx="7772400" cy="42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57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/>
        </p:nvSpPr>
        <p:spPr>
          <a:xfrm>
            <a:off x="4114801" y="4005263"/>
            <a:ext cx="3971925" cy="2252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prstClr val="black"/>
                </a:solidFill>
              </a:rPr>
              <a:t>KEI </a:t>
            </a:r>
            <a:r>
              <a:rPr lang="ko-KR" altLang="en-US" sz="1050">
                <a:solidFill>
                  <a:prstClr val="black"/>
                </a:solidFill>
              </a:rPr>
              <a:t>연구보고서</a:t>
            </a:r>
            <a:r>
              <a:rPr lang="en-US" altLang="ko-KR" sz="1050" dirty="0">
                <a:solidFill>
                  <a:prstClr val="black"/>
                </a:solidFill>
              </a:rPr>
              <a:t>:</a:t>
            </a:r>
            <a:br>
              <a:rPr lang="en-US" altLang="ko-KR" sz="1050" dirty="0">
                <a:solidFill>
                  <a:prstClr val="black"/>
                </a:solidFill>
              </a:rPr>
            </a:br>
            <a:r>
              <a:rPr lang="ko-KR" altLang="en-US" sz="1050">
                <a:solidFill>
                  <a:prstClr val="black"/>
                </a:solidFill>
              </a:rPr>
              <a:t>대한민국 지역 키워드</a:t>
            </a:r>
            <a:r>
              <a:rPr lang="en-US" altLang="ko-KR" sz="1050" dirty="0">
                <a:solidFill>
                  <a:prstClr val="black"/>
                </a:solidFill>
              </a:rPr>
              <a:t>(</a:t>
            </a:r>
            <a:r>
              <a:rPr lang="ko-KR" altLang="en-US" sz="1050" err="1">
                <a:solidFill>
                  <a:prstClr val="black"/>
                </a:solidFill>
              </a:rPr>
              <a:t>건천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마산만</a:t>
            </a:r>
            <a:r>
              <a:rPr lang="en-US" altLang="ko-KR" sz="1050" dirty="0">
                <a:solidFill>
                  <a:prstClr val="black"/>
                </a:solidFill>
              </a:rPr>
              <a:t>)</a:t>
            </a:r>
            <a:r>
              <a:rPr lang="ko-KR" altLang="en-US" sz="1050">
                <a:solidFill>
                  <a:prstClr val="black"/>
                </a:solidFill>
              </a:rPr>
              <a:t> 통해 홍수 피해를 입은 국내 지역에 관한 환경연구가 활발히 진행되었음을 확인함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 marL="171450" lvl="0" indent="-1714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700" dirty="0" smtClean="0">
              <a:solidFill>
                <a:prstClr val="black"/>
              </a:solidFill>
            </a:endParaRPr>
          </a:p>
          <a:p>
            <a:pPr marL="171450" lvl="0" indent="-1714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solidFill>
                  <a:prstClr val="black"/>
                </a:solidFill>
              </a:rPr>
              <a:t>NAVER </a:t>
            </a:r>
            <a:r>
              <a:rPr lang="ko-KR" altLang="en-US" sz="1050">
                <a:solidFill>
                  <a:prstClr val="black"/>
                </a:solidFill>
              </a:rPr>
              <a:t>환경뉴스</a:t>
            </a:r>
            <a:r>
              <a:rPr lang="en-US" altLang="ko-KR" sz="1050" dirty="0">
                <a:solidFill>
                  <a:prstClr val="black"/>
                </a:solidFill>
              </a:rPr>
              <a:t>:</a:t>
            </a:r>
            <a:br>
              <a:rPr lang="en-US" altLang="ko-KR" sz="1050" dirty="0">
                <a:solidFill>
                  <a:prstClr val="black"/>
                </a:solidFill>
              </a:rPr>
            </a:br>
            <a:r>
              <a:rPr lang="ko-KR" altLang="en-US" sz="1050">
                <a:solidFill>
                  <a:prstClr val="black"/>
                </a:solidFill>
              </a:rPr>
              <a:t>중국 지역 키워드</a:t>
            </a:r>
            <a:r>
              <a:rPr lang="en-US" altLang="ko-KR" sz="1050" dirty="0">
                <a:solidFill>
                  <a:prstClr val="black"/>
                </a:solidFill>
              </a:rPr>
              <a:t>(</a:t>
            </a:r>
            <a:r>
              <a:rPr lang="ko-KR" altLang="en-US" sz="1050">
                <a:solidFill>
                  <a:prstClr val="black"/>
                </a:solidFill>
              </a:rPr>
              <a:t>후난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황하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 err="1">
                <a:solidFill>
                  <a:prstClr val="black"/>
                </a:solidFill>
              </a:rPr>
              <a:t>쓰촨</a:t>
            </a:r>
            <a:r>
              <a:rPr lang="en-US" altLang="ko-KR" sz="1050" dirty="0">
                <a:solidFill>
                  <a:prstClr val="black"/>
                </a:solidFill>
              </a:rPr>
              <a:t>)</a:t>
            </a:r>
            <a:r>
              <a:rPr lang="ko-KR" altLang="en-US" sz="1050">
                <a:solidFill>
                  <a:prstClr val="black"/>
                </a:solidFill>
              </a:rPr>
              <a:t> 통해 환경뉴스의 관심사는 대규모 홍수 피해의 심각함에 중점을 두고 있음을 파악함</a:t>
            </a:r>
            <a:endParaRPr kumimoji="1" lang="ko-KR" altLang="en-US" sz="1400">
              <a:solidFill>
                <a:prstClr val="black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153401" y="4005263"/>
            <a:ext cx="3990975" cy="2252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prstClr val="black"/>
                </a:solidFill>
              </a:rPr>
              <a:t>KEI </a:t>
            </a:r>
            <a:r>
              <a:rPr lang="ko-KR" altLang="en-US" sz="1050">
                <a:solidFill>
                  <a:prstClr val="black"/>
                </a:solidFill>
              </a:rPr>
              <a:t>연구보고서</a:t>
            </a:r>
            <a:r>
              <a:rPr lang="en-US" altLang="ko-KR" sz="1050" dirty="0">
                <a:solidFill>
                  <a:prstClr val="black"/>
                </a:solidFill>
              </a:rPr>
              <a:t>:</a:t>
            </a:r>
            <a:br>
              <a:rPr lang="en-US" altLang="ko-KR" sz="1050" dirty="0">
                <a:solidFill>
                  <a:prstClr val="black"/>
                </a:solidFill>
              </a:rPr>
            </a:br>
            <a:r>
              <a:rPr lang="ko-KR" altLang="en-US" sz="1050">
                <a:solidFill>
                  <a:prstClr val="black"/>
                </a:solidFill>
              </a:rPr>
              <a:t>인간 키워드</a:t>
            </a:r>
            <a:r>
              <a:rPr lang="en-US" altLang="ko-KR" sz="1050" dirty="0">
                <a:solidFill>
                  <a:prstClr val="black"/>
                </a:solidFill>
              </a:rPr>
              <a:t>(</a:t>
            </a:r>
            <a:r>
              <a:rPr lang="ko-KR" altLang="en-US" sz="1050">
                <a:solidFill>
                  <a:prstClr val="black"/>
                </a:solidFill>
              </a:rPr>
              <a:t>생활용수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재난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인명</a:t>
            </a:r>
            <a:r>
              <a:rPr lang="en-US" altLang="ko-KR" sz="1050" dirty="0">
                <a:solidFill>
                  <a:prstClr val="black"/>
                </a:solidFill>
              </a:rPr>
              <a:t>)</a:t>
            </a:r>
            <a:r>
              <a:rPr lang="ko-KR" altLang="en-US" sz="1050">
                <a:solidFill>
                  <a:prstClr val="black"/>
                </a:solidFill>
              </a:rPr>
              <a:t> 통해 환경 연구의 관심사는 가뭄으로 인한 생활용수 부족 문제에 중점을 두고 있음을 </a:t>
            </a:r>
            <a:r>
              <a:rPr lang="ko-KR" altLang="en-US" sz="1050" smtClean="0">
                <a:solidFill>
                  <a:prstClr val="black"/>
                </a:solidFill>
              </a:rPr>
              <a:t>파악함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 marL="171450" lvl="0" indent="-1714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prstClr val="black"/>
              </a:solidFill>
            </a:endParaRPr>
          </a:p>
          <a:p>
            <a:pPr marL="171450" lvl="0" indent="-1714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prstClr val="black"/>
                </a:solidFill>
              </a:rPr>
              <a:t>NAVER </a:t>
            </a:r>
            <a:r>
              <a:rPr lang="ko-KR" altLang="en-US" sz="1050">
                <a:solidFill>
                  <a:prstClr val="black"/>
                </a:solidFill>
              </a:rPr>
              <a:t>환경뉴스</a:t>
            </a:r>
            <a:r>
              <a:rPr lang="en-US" altLang="ko-KR" sz="1050" dirty="0">
                <a:solidFill>
                  <a:prstClr val="black"/>
                </a:solidFill>
              </a:rPr>
              <a:t>:</a:t>
            </a:r>
            <a:br>
              <a:rPr lang="en-US" altLang="ko-KR" sz="1050" dirty="0">
                <a:solidFill>
                  <a:prstClr val="black"/>
                </a:solidFill>
              </a:rPr>
            </a:br>
            <a:r>
              <a:rPr lang="ko-KR" altLang="en-US" sz="1050">
                <a:solidFill>
                  <a:prstClr val="black"/>
                </a:solidFill>
              </a:rPr>
              <a:t>농업 키워드</a:t>
            </a:r>
            <a:r>
              <a:rPr lang="en-US" altLang="ko-KR" sz="1050" dirty="0">
                <a:solidFill>
                  <a:prstClr val="black"/>
                </a:solidFill>
              </a:rPr>
              <a:t>(</a:t>
            </a:r>
            <a:r>
              <a:rPr lang="ko-KR" altLang="en-US" sz="1050" err="1">
                <a:solidFill>
                  <a:prstClr val="black"/>
                </a:solidFill>
              </a:rPr>
              <a:t>밭작물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기우제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농업용수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벼농사</a:t>
            </a:r>
            <a:r>
              <a:rPr lang="en-US" altLang="ko-KR" sz="1050" dirty="0">
                <a:solidFill>
                  <a:prstClr val="black"/>
                </a:solidFill>
              </a:rPr>
              <a:t>)</a:t>
            </a:r>
            <a:r>
              <a:rPr lang="ko-KR" altLang="en-US" sz="1050">
                <a:solidFill>
                  <a:prstClr val="black"/>
                </a:solidFill>
              </a:rPr>
              <a:t> 통해 환경뉴스의 관심사는 가뭄으로 인한 농업용수 부족 문제에 중점을 두고 있음을 파악함</a:t>
            </a:r>
            <a:endParaRPr kumimoji="1" lang="ko-KR" altLang="en-US" sz="140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6199" y="4005263"/>
            <a:ext cx="3990975" cy="2252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defTabSz="914400" fontAlgn="base" latinLnBrk="1">
              <a:lnSpc>
                <a:spcPct val="16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ko-KR" sz="1050" dirty="0">
                <a:solidFill>
                  <a:prstClr val="black"/>
                </a:solidFill>
              </a:rPr>
              <a:t>KEI </a:t>
            </a:r>
            <a:r>
              <a:rPr lang="ko-KR" altLang="en-US" sz="1050">
                <a:solidFill>
                  <a:prstClr val="black"/>
                </a:solidFill>
              </a:rPr>
              <a:t>연구보고서</a:t>
            </a:r>
            <a:r>
              <a:rPr lang="en-US" altLang="ko-KR" sz="1050" dirty="0">
                <a:solidFill>
                  <a:prstClr val="black"/>
                </a:solidFill>
              </a:rPr>
              <a:t>:</a:t>
            </a:r>
            <a:br>
              <a:rPr lang="en-US" altLang="ko-KR" sz="1050" dirty="0">
                <a:solidFill>
                  <a:prstClr val="black"/>
                </a:solidFill>
              </a:rPr>
            </a:br>
            <a:r>
              <a:rPr lang="ko-KR" altLang="en-US" sz="1050">
                <a:solidFill>
                  <a:prstClr val="black"/>
                </a:solidFill>
              </a:rPr>
              <a:t>인간 키워드</a:t>
            </a:r>
            <a:r>
              <a:rPr lang="en-US" altLang="ko-KR" sz="1050" dirty="0">
                <a:solidFill>
                  <a:prstClr val="black"/>
                </a:solidFill>
              </a:rPr>
              <a:t>(</a:t>
            </a:r>
            <a:r>
              <a:rPr lang="ko-KR" altLang="en-US" sz="1050">
                <a:solidFill>
                  <a:prstClr val="black"/>
                </a:solidFill>
              </a:rPr>
              <a:t>거주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인류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인명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호흡기계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심혈</a:t>
            </a:r>
            <a:r>
              <a:rPr lang="en-US" altLang="ko-KR" sz="1050" dirty="0">
                <a:solidFill>
                  <a:prstClr val="black"/>
                </a:solidFill>
              </a:rPr>
              <a:t>)</a:t>
            </a:r>
            <a:r>
              <a:rPr lang="ko-KR" altLang="en-US" sz="1050">
                <a:solidFill>
                  <a:prstClr val="black"/>
                </a:solidFill>
              </a:rPr>
              <a:t> 통해 </a:t>
            </a:r>
            <a:r>
              <a:rPr lang="en-US" altLang="ko-KR" sz="1050" dirty="0">
                <a:solidFill>
                  <a:prstClr val="black"/>
                </a:solidFill>
              </a:rPr>
              <a:t/>
            </a:r>
            <a:br>
              <a:rPr lang="en-US" altLang="ko-KR" sz="1050" dirty="0">
                <a:solidFill>
                  <a:prstClr val="black"/>
                </a:solidFill>
              </a:rPr>
            </a:br>
            <a:r>
              <a:rPr lang="ko-KR" altLang="en-US" sz="1050">
                <a:solidFill>
                  <a:prstClr val="black"/>
                </a:solidFill>
              </a:rPr>
              <a:t>온난화 관련 환경연구는 호흡기계 질환 및 심혈관계 질환과 관련된 연구가 활발히 진행되었음을 </a:t>
            </a:r>
            <a:r>
              <a:rPr lang="ko-KR" altLang="en-US" sz="1050" smtClean="0">
                <a:solidFill>
                  <a:prstClr val="black"/>
                </a:solidFill>
              </a:rPr>
              <a:t>확인함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 marL="228600" lvl="0" indent="-228600" defTabSz="914400" fontAlgn="base" latinLnBrk="1">
              <a:lnSpc>
                <a:spcPct val="16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ko-KR" sz="1050" dirty="0" smtClean="0">
                <a:solidFill>
                  <a:prstClr val="black"/>
                </a:solidFill>
              </a:rPr>
              <a:t>NAVER </a:t>
            </a:r>
            <a:r>
              <a:rPr lang="ko-KR" altLang="en-US" sz="1050">
                <a:solidFill>
                  <a:prstClr val="black"/>
                </a:solidFill>
              </a:rPr>
              <a:t>환경뉴스</a:t>
            </a:r>
            <a:r>
              <a:rPr lang="en-US" altLang="ko-KR" sz="1050" dirty="0">
                <a:solidFill>
                  <a:prstClr val="black"/>
                </a:solidFill>
              </a:rPr>
              <a:t>:</a:t>
            </a:r>
            <a:br>
              <a:rPr lang="en-US" altLang="ko-KR" sz="1050" dirty="0">
                <a:solidFill>
                  <a:prstClr val="black"/>
                </a:solidFill>
              </a:rPr>
            </a:br>
            <a:r>
              <a:rPr lang="ko-KR" altLang="en-US" sz="1050">
                <a:solidFill>
                  <a:prstClr val="black"/>
                </a:solidFill>
              </a:rPr>
              <a:t>생물 및 식량 키워드</a:t>
            </a:r>
            <a:r>
              <a:rPr lang="en-US" altLang="ko-KR" sz="1050" dirty="0">
                <a:solidFill>
                  <a:prstClr val="black"/>
                </a:solidFill>
              </a:rPr>
              <a:t>(</a:t>
            </a:r>
            <a:r>
              <a:rPr lang="ko-KR" altLang="en-US" sz="1050">
                <a:solidFill>
                  <a:prstClr val="black"/>
                </a:solidFill>
              </a:rPr>
              <a:t>플랑크톤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산호초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말매미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식량</a:t>
            </a:r>
            <a:r>
              <a:rPr lang="en-US" altLang="ko-KR" sz="1050" dirty="0">
                <a:solidFill>
                  <a:prstClr val="black"/>
                </a:solidFill>
              </a:rPr>
              <a:t>)</a:t>
            </a:r>
            <a:r>
              <a:rPr lang="ko-KR" altLang="en-US" sz="1050">
                <a:solidFill>
                  <a:prstClr val="black"/>
                </a:solidFill>
              </a:rPr>
              <a:t> 통해 온난화의 영향을 많이 받는 플랑크톤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산호초</a:t>
            </a:r>
            <a:r>
              <a:rPr lang="en-US" altLang="ko-KR" sz="1050" dirty="0">
                <a:solidFill>
                  <a:prstClr val="black"/>
                </a:solidFill>
              </a:rPr>
              <a:t>, </a:t>
            </a:r>
            <a:r>
              <a:rPr lang="ko-KR" altLang="en-US" sz="1050">
                <a:solidFill>
                  <a:prstClr val="black"/>
                </a:solidFill>
              </a:rPr>
              <a:t>말매미와 관련된 환경문제 이슈가 대두되었음을 확인함</a:t>
            </a:r>
            <a:endParaRPr kumimoji="1" lang="ko-KR" altLang="en-US" sz="140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77382664" descr="EMB000021805e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1299289"/>
            <a:ext cx="3990975" cy="265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76555" y="-106716"/>
            <a:ext cx="110361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dirty="0" smtClean="0"/>
              <a:t>Word2Vec </a:t>
            </a:r>
            <a:r>
              <a:rPr kumimoji="1" lang="ko-KR" altLang="en-US" sz="4000" smtClean="0"/>
              <a:t>분석</a:t>
            </a:r>
            <a:r>
              <a:rPr kumimoji="1" lang="en-US" altLang="ko-KR" sz="4000" dirty="0" smtClean="0"/>
              <a:t>:</a:t>
            </a:r>
            <a:r>
              <a:rPr kumimoji="1" lang="ko-KR" altLang="en-US" sz="4000" smtClean="0"/>
              <a:t> </a:t>
            </a:r>
            <a:r>
              <a:rPr kumimoji="1" lang="en-US" altLang="ko-KR" sz="4000" dirty="0" smtClean="0"/>
              <a:t>Keyword</a:t>
            </a:r>
            <a:r>
              <a:rPr kumimoji="1" lang="ko-KR" altLang="en-US" sz="4000" smtClean="0"/>
              <a:t> 간 문장 내 관계 분석</a:t>
            </a:r>
            <a:endParaRPr kumimoji="1" lang="ko-KR" altLang="en-US" sz="4000"/>
          </a:p>
        </p:txBody>
      </p:sp>
      <p:pic>
        <p:nvPicPr>
          <p:cNvPr id="9" name="_x277383144" descr="EMB000021805e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6" y="1290201"/>
            <a:ext cx="3981450" cy="266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277384744" descr="EMB000021805e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2" y="1290201"/>
            <a:ext cx="4010024" cy="265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9893" y="1066254"/>
            <a:ext cx="7761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+mn-ea"/>
              </a:rPr>
              <a:t>1</a:t>
            </a:r>
            <a:r>
              <a:rPr lang="en-US" altLang="ko-KR" sz="1100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100" b="1" smtClean="0">
                <a:solidFill>
                  <a:prstClr val="black"/>
                </a:solidFill>
                <a:latin typeface="+mn-ea"/>
              </a:rPr>
              <a:t>온난화</a:t>
            </a:r>
            <a:endParaRPr lang="ko-KR" altLang="en-US" sz="1100" b="1"/>
          </a:p>
        </p:txBody>
      </p:sp>
      <p:sp>
        <p:nvSpPr>
          <p:cNvPr id="12" name="직사각형 11"/>
          <p:cNvSpPr/>
          <p:nvPr/>
        </p:nvSpPr>
        <p:spPr>
          <a:xfrm>
            <a:off x="4105276" y="1066691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+mn-ea"/>
              </a:rPr>
              <a:t>2</a:t>
            </a:r>
            <a:r>
              <a:rPr lang="en-US" altLang="ko-KR" sz="1100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100" b="1" smtClean="0">
                <a:solidFill>
                  <a:prstClr val="black"/>
                </a:solidFill>
                <a:latin typeface="+mn-ea"/>
              </a:rPr>
              <a:t>홍수</a:t>
            </a:r>
            <a:endParaRPr lang="ko-KR" altLang="en-US" sz="1100" b="1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8087873" y="1056729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latin typeface="+mn-ea"/>
              </a:rPr>
              <a:t>3</a:t>
            </a:r>
            <a:r>
              <a:rPr lang="en-US" altLang="ko-KR" sz="1100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100" b="1" smtClean="0">
                <a:solidFill>
                  <a:prstClr val="black"/>
                </a:solidFill>
                <a:latin typeface="+mn-ea"/>
              </a:rPr>
              <a:t>가</a:t>
            </a:r>
            <a:r>
              <a:rPr lang="ko-KR" altLang="en-US" sz="1100" b="1">
                <a:solidFill>
                  <a:prstClr val="black"/>
                </a:solidFill>
                <a:latin typeface="+mn-ea"/>
              </a:rPr>
              <a:t>뭄</a:t>
            </a:r>
            <a:endParaRPr lang="ko-KR" altLang="en-US" sz="1100" b="1"/>
          </a:p>
        </p:txBody>
      </p:sp>
      <p:sp>
        <p:nvSpPr>
          <p:cNvPr id="10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08685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3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0" y="7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smtClean="0"/>
              <a:t>결론</a:t>
            </a:r>
            <a:endParaRPr kumimoji="1" lang="ko-KR" altLang="en-US" sz="4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21781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5" name="그룹 8"/>
          <p:cNvGrpSpPr/>
          <p:nvPr/>
        </p:nvGrpSpPr>
        <p:grpSpPr>
          <a:xfrm>
            <a:off x="514350" y="1510443"/>
            <a:ext cx="1082426" cy="880939"/>
            <a:chOff x="593020" y="1332731"/>
            <a:chExt cx="1348469" cy="131283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98487" y="1332731"/>
              <a:ext cx="1343002" cy="13128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39"/>
            <p:cNvSpPr txBox="1">
              <a:spLocks noChangeArrowheads="1"/>
            </p:cNvSpPr>
            <p:nvPr/>
          </p:nvSpPr>
          <p:spPr bwMode="auto">
            <a:xfrm>
              <a:off x="593020" y="1575041"/>
              <a:ext cx="1319891" cy="779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en-US" altLang="ko-KR" sz="1400" b="1" dirty="0" smtClean="0">
                  <a:gradFill>
                    <a:gsLst>
                      <a:gs pos="100000">
                        <a:srgbClr val="0070C0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LDA    </a:t>
              </a:r>
              <a:r>
                <a:rPr kumimoji="0" lang="ko-KR" altLang="en-US" sz="1400" b="1" smtClean="0">
                  <a:gradFill>
                    <a:gsLst>
                      <a:gs pos="100000">
                        <a:srgbClr val="0070C0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분석 결과</a:t>
              </a:r>
              <a:endParaRPr kumimoji="0" lang="ko-KR" altLang="en-US" sz="1400" b="1">
                <a:gradFill>
                  <a:gsLst>
                    <a:gs pos="100000">
                      <a:srgbClr val="0070C0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8" name="TextBox 39"/>
            <p:cNvSpPr txBox="1">
              <a:spLocks noChangeArrowheads="1"/>
            </p:cNvSpPr>
            <p:nvPr/>
          </p:nvSpPr>
          <p:spPr bwMode="auto">
            <a:xfrm>
              <a:off x="614311" y="2137543"/>
              <a:ext cx="1319891" cy="50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lnSpc>
                  <a:spcPts val="1900"/>
                </a:lnSpc>
                <a:spcBef>
                  <a:spcPct val="50000"/>
                </a:spcBef>
              </a:pPr>
              <a:endParaRPr kumimoji="0" lang="ko-KR" altLang="en-US" sz="1400" b="1">
                <a:gradFill>
                  <a:gsLst>
                    <a:gs pos="100000">
                      <a:srgbClr val="1F497D">
                        <a:lumMod val="60000"/>
                        <a:lumOff val="40000"/>
                      </a:srgbClr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9" name="그룹 7"/>
          <p:cNvGrpSpPr/>
          <p:nvPr/>
        </p:nvGrpSpPr>
        <p:grpSpPr>
          <a:xfrm>
            <a:off x="488240" y="3052340"/>
            <a:ext cx="1114954" cy="880942"/>
            <a:chOff x="560492" y="3072639"/>
            <a:chExt cx="1388992" cy="131283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98487" y="3072639"/>
              <a:ext cx="1343001" cy="13128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39"/>
            <p:cNvSpPr txBox="1">
              <a:spLocks noChangeArrowheads="1"/>
            </p:cNvSpPr>
            <p:nvPr/>
          </p:nvSpPr>
          <p:spPr bwMode="auto">
            <a:xfrm>
              <a:off x="614307" y="3175996"/>
              <a:ext cx="1319891" cy="1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ko-KR" altLang="en-US" sz="1300" b="1" err="1" smtClean="0">
                  <a:gradFill>
                    <a:gsLst>
                      <a:gs pos="100000">
                        <a:srgbClr val="29875A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연관어</a:t>
              </a:r>
              <a:r>
                <a:rPr kumimoji="0" lang="ko-KR" altLang="en-US" sz="1300" b="1" smtClean="0">
                  <a:gradFill>
                    <a:gsLst>
                      <a:gs pos="100000">
                        <a:srgbClr val="29875A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 및 네트워크 분석 결과</a:t>
              </a:r>
              <a:endParaRPr kumimoji="0" lang="ko-KR" altLang="en-US" sz="1300" b="1">
                <a:gradFill>
                  <a:gsLst>
                    <a:gs pos="100000">
                      <a:srgbClr val="29875A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560492" y="3870237"/>
              <a:ext cx="1388992" cy="500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lnSpc>
                  <a:spcPts val="1900"/>
                </a:lnSpc>
                <a:spcBef>
                  <a:spcPct val="50000"/>
                </a:spcBef>
              </a:pPr>
              <a:endParaRPr kumimoji="0" lang="en-US" altLang="ko-KR" sz="1200" b="1" spc="-80" dirty="0">
                <a:gradFill>
                  <a:gsLst>
                    <a:gs pos="100000">
                      <a:srgbClr val="40AE5D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13" name="그룹 6"/>
          <p:cNvGrpSpPr/>
          <p:nvPr/>
        </p:nvGrpSpPr>
        <p:grpSpPr>
          <a:xfrm>
            <a:off x="415671" y="4608575"/>
            <a:ext cx="1275447" cy="880939"/>
            <a:chOff x="470091" y="4854552"/>
            <a:chExt cx="1588932" cy="131283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98486" y="4854552"/>
              <a:ext cx="1343001" cy="13128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39"/>
            <p:cNvSpPr txBox="1">
              <a:spLocks noChangeArrowheads="1"/>
            </p:cNvSpPr>
            <p:nvPr/>
          </p:nvSpPr>
          <p:spPr bwMode="auto">
            <a:xfrm>
              <a:off x="470091" y="5119795"/>
              <a:ext cx="1588932" cy="779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en-US" altLang="ko-KR" sz="1400" b="1" dirty="0" smtClean="0">
                  <a:gradFill>
                    <a:gsLst>
                      <a:gs pos="100000">
                        <a:srgbClr val="F79646">
                          <a:lumMod val="50000"/>
                        </a:srgbClr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Word2Vec </a:t>
              </a:r>
              <a:r>
                <a:rPr kumimoji="0" lang="ko-KR" altLang="en-US" sz="1400" b="1" smtClean="0">
                  <a:gradFill>
                    <a:gsLst>
                      <a:gs pos="100000">
                        <a:srgbClr val="F79646">
                          <a:lumMod val="50000"/>
                        </a:srgbClr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+mj-ea"/>
                  <a:ea typeface="+mj-ea"/>
                </a:rPr>
                <a:t>분석 결과</a:t>
              </a:r>
              <a:endParaRPr kumimoji="0" lang="ko-KR" altLang="en-US" sz="1400" b="1">
                <a:gradFill>
                  <a:gsLst>
                    <a:gs pos="100000">
                      <a:srgbClr val="F79646">
                        <a:lumMod val="50000"/>
                      </a:srgbClr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614311" y="5652642"/>
              <a:ext cx="1319891" cy="50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lnSpc>
                  <a:spcPts val="1900"/>
                </a:lnSpc>
                <a:spcBef>
                  <a:spcPct val="50000"/>
                </a:spcBef>
              </a:pPr>
              <a:endParaRPr kumimoji="0" lang="en-US" altLang="ko-KR" sz="1400" b="1" spc="-80" dirty="0">
                <a:gradFill>
                  <a:gsLst>
                    <a:gs pos="100000">
                      <a:srgbClr val="AF692F"/>
                    </a:gs>
                    <a:gs pos="100000">
                      <a:srgbClr val="BBE0E3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</p:grpSp>
      <p:sp>
        <p:nvSpPr>
          <p:cNvPr id="17" name="자유형 16"/>
          <p:cNvSpPr/>
          <p:nvPr/>
        </p:nvSpPr>
        <p:spPr>
          <a:xfrm flipV="1">
            <a:off x="514350" y="1899327"/>
            <a:ext cx="11010900" cy="760806"/>
          </a:xfrm>
          <a:custGeom>
            <a:avLst/>
            <a:gdLst>
              <a:gd name="connsiteX0" fmla="*/ 0 w 7353300"/>
              <a:gd name="connsiteY0" fmla="*/ 0 h 1533525"/>
              <a:gd name="connsiteX1" fmla="*/ 7353300 w 7353300"/>
              <a:gd name="connsiteY1" fmla="*/ 0 h 1533525"/>
              <a:gd name="connsiteX2" fmla="*/ 7353300 w 7353300"/>
              <a:gd name="connsiteY2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3300" h="1533525">
                <a:moveTo>
                  <a:pt x="0" y="0"/>
                </a:moveTo>
                <a:lnTo>
                  <a:pt x="7353300" y="0"/>
                </a:lnTo>
                <a:lnTo>
                  <a:pt x="7353300" y="1533525"/>
                </a:lnTo>
              </a:path>
            </a:pathLst>
          </a:custGeom>
          <a:noFill/>
          <a:ln w="19050" cap="rnd">
            <a:solidFill>
              <a:srgbClr val="0070C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자유형 17"/>
          <p:cNvSpPr/>
          <p:nvPr/>
        </p:nvSpPr>
        <p:spPr>
          <a:xfrm flipV="1">
            <a:off x="514350" y="3626719"/>
            <a:ext cx="11010900" cy="767011"/>
          </a:xfrm>
          <a:custGeom>
            <a:avLst/>
            <a:gdLst>
              <a:gd name="connsiteX0" fmla="*/ 0 w 7353300"/>
              <a:gd name="connsiteY0" fmla="*/ 0 h 1533525"/>
              <a:gd name="connsiteX1" fmla="*/ 7353300 w 7353300"/>
              <a:gd name="connsiteY1" fmla="*/ 0 h 1533525"/>
              <a:gd name="connsiteX2" fmla="*/ 7353300 w 7353300"/>
              <a:gd name="connsiteY2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3300" h="1533525">
                <a:moveTo>
                  <a:pt x="0" y="0"/>
                </a:moveTo>
                <a:lnTo>
                  <a:pt x="7353300" y="0"/>
                </a:lnTo>
                <a:lnTo>
                  <a:pt x="7353300" y="1533525"/>
                </a:lnTo>
              </a:path>
            </a:pathLst>
          </a:custGeom>
          <a:noFill/>
          <a:ln w="19050" cap="rnd">
            <a:solidFill>
              <a:srgbClr val="29875A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9" name="자유형 18"/>
          <p:cNvSpPr/>
          <p:nvPr/>
        </p:nvSpPr>
        <p:spPr>
          <a:xfrm flipV="1">
            <a:off x="514350" y="4777158"/>
            <a:ext cx="11010900" cy="760806"/>
          </a:xfrm>
          <a:custGeom>
            <a:avLst/>
            <a:gdLst>
              <a:gd name="connsiteX0" fmla="*/ 0 w 7353300"/>
              <a:gd name="connsiteY0" fmla="*/ 0 h 1533525"/>
              <a:gd name="connsiteX1" fmla="*/ 7353300 w 7353300"/>
              <a:gd name="connsiteY1" fmla="*/ 0 h 1533525"/>
              <a:gd name="connsiteX2" fmla="*/ 7353300 w 7353300"/>
              <a:gd name="connsiteY2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3300" h="1533525">
                <a:moveTo>
                  <a:pt x="0" y="0"/>
                </a:moveTo>
                <a:lnTo>
                  <a:pt x="7353300" y="0"/>
                </a:lnTo>
                <a:lnTo>
                  <a:pt x="7353300" y="1533525"/>
                </a:lnTo>
              </a:path>
            </a:pathLst>
          </a:custGeom>
          <a:noFill/>
          <a:ln w="19050" cap="rnd">
            <a:solidFill>
              <a:schemeClr val="accent4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63688" y="1512186"/>
            <a:ext cx="96663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NAVER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환경뉴스와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KEI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연구보고서 전체 데이터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(2004-2016)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를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비교 분석한 결과 공통적으로 ‘기후변화’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‘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폐기물’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‘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환경영향평가’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‘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에너지자원’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‘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수질오염’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‘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대외협력’ 토픽을 중요하게 다루고 있음을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확인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 b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환경뉴스는 </a:t>
            </a:r>
            <a:r>
              <a:rPr lang="ko-KR" altLang="en-US" sz="1400" b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‘보건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b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데이터’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‘</a:t>
            </a:r>
            <a:r>
              <a:rPr lang="ko-KR" altLang="en-US" sz="1400" b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유전자 변형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b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소음’ 관련 환경기사가 최근 많이 보도 </a:t>
            </a:r>
            <a:r>
              <a:rPr lang="ko-KR" altLang="en-US" sz="1400" b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되어 향후 성장 가능성 있는 연구 주제로 판단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63688" y="2727596"/>
            <a:ext cx="96663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환경뉴스는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기후변화의 세분화된 주제를 중심으로 보도가 되고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있으며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환경연구는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기후변화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일반을 중심으로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연구되었음을 확인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 b="1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따라서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향후 기후변화의 세부주제에 대한 연구가 유망한 연구 주제로 </a:t>
            </a:r>
            <a:r>
              <a:rPr lang="ko-KR" altLang="en-US" sz="1400" b="1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파악됨</a:t>
            </a:r>
            <a:endParaRPr lang="en-US" altLang="ko-KR" sz="1400" b="1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포괄적인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관점에서 본 연구는 환경연구의 주제가 환경뉴스의 주제를 시차를 두고 추종하는 경향이 있음을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확인함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 b="1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따라서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이러한 시차를 메울 수 있는 연구에 대한 요구가 앞으로도 </a:t>
            </a:r>
            <a:r>
              <a:rPr lang="ko-KR" altLang="en-US" sz="1400" b="1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지속될 전망</a:t>
            </a:r>
            <a:endParaRPr lang="ko-KR" altLang="en-US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80246" y="4639562"/>
            <a:ext cx="975022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환경연구의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관심사는 국민의 삶의 질에 중점을 두고 있는 반면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환경뉴스의 관심사는 기후변화로 인한 피해의 심각함에 </a:t>
            </a:r>
            <a:r>
              <a:rPr lang="ko-KR" altLang="en-US" sz="140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중점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  <a:p>
            <a:pPr marL="177800" lvl="1" indent="-177800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제주명조" panose="02000300000000000000" pitchFamily="2" charset="-127"/>
              <a:buChar char="–"/>
            </a:pPr>
            <a:r>
              <a:rPr lang="ko-KR" altLang="en-US" sz="1400" b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정책 </a:t>
            </a:r>
            <a:r>
              <a:rPr lang="ko-KR" altLang="en-US" sz="1400" b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성과 제고를 목적으로 하는 환경연구문헌과 사실보도를 목적으로 하는 언론 간의 매체의 차이를 </a:t>
            </a:r>
            <a:r>
              <a:rPr lang="ko-KR" altLang="en-US" sz="1400" b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+mn-ea"/>
              </a:rPr>
              <a:t>반영</a:t>
            </a:r>
            <a:endParaRPr lang="en-US" altLang="ko-KR" sz="1400" b="1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5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smtClean="0"/>
              <a:t> 연구결과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2017</a:t>
            </a:r>
            <a:r>
              <a:rPr kumimoji="1" lang="ko-KR" altLang="en-US" smtClean="0"/>
              <a:t>년 연구성과</a:t>
            </a:r>
            <a:endParaRPr kumimoji="1" lang="ko-KR" altLang="en-US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4.</a:t>
            </a:r>
            <a:r>
              <a:rPr kumimoji="1" lang="ko-KR" altLang="en-US"/>
              <a:t> 미세먼지 오염도</a:t>
            </a:r>
            <a:r>
              <a:rPr kumimoji="1" lang="en-US" altLang="ko-KR" dirty="0"/>
              <a:t>-</a:t>
            </a:r>
            <a:r>
              <a:rPr kumimoji="1" lang="ko-KR" altLang="en-US"/>
              <a:t>발생요인 </a:t>
            </a:r>
            <a:r>
              <a:rPr kumimoji="1" lang="ko-KR" altLang="en-US" smtClean="0"/>
              <a:t>패턴분석 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김진형</a:t>
            </a:r>
            <a:r>
              <a:rPr kumimoji="1" lang="en-US" altLang="ko-KR" dirty="0"/>
              <a:t>)</a:t>
            </a:r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미세먼지 오염도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발생요인 패턴분석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76513" y="1690689"/>
            <a:ext cx="11077575" cy="4430712"/>
          </a:xfrm>
        </p:spPr>
        <p:txBody>
          <a:bodyPr>
            <a:normAutofit fontScale="77500" lnSpcReduction="20000"/>
          </a:bodyPr>
          <a:lstStyle/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연구내용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미세먼지</a:t>
            </a:r>
            <a:r>
              <a:rPr kumimoji="1" lang="en-US" altLang="ko-KR" dirty="0" smtClean="0"/>
              <a:t>(PM</a:t>
            </a:r>
            <a:r>
              <a:rPr kumimoji="1" lang="en-US" altLang="ko-KR" baseline="-25000" dirty="0" smtClean="0"/>
              <a:t>10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에 영향을 미친다고 알려진 변수들에 의사결정나무 분석을 적용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종속변수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2001</a:t>
            </a:r>
            <a:r>
              <a:rPr kumimoji="1" lang="ko-KR" altLang="en-US" dirty="0"/>
              <a:t>년</a:t>
            </a:r>
            <a:r>
              <a:rPr kumimoji="1" lang="en-US" altLang="ko-KR" dirty="0"/>
              <a:t>~2016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9</a:t>
            </a:r>
            <a:r>
              <a:rPr kumimoji="1" lang="ko-KR" altLang="en-US" dirty="0"/>
              <a:t>월까지 </a:t>
            </a:r>
            <a:r>
              <a:rPr kumimoji="1" lang="en-US" altLang="ko-KR" dirty="0"/>
              <a:t>189</a:t>
            </a:r>
            <a:r>
              <a:rPr kumimoji="1" lang="ko-KR" altLang="en-US" dirty="0"/>
              <a:t>개월 동안 </a:t>
            </a:r>
            <a:r>
              <a:rPr kumimoji="1" lang="ko-KR" altLang="en-US" dirty="0" smtClean="0"/>
              <a:t>측정된 </a:t>
            </a:r>
            <a:r>
              <a:rPr kumimoji="1" lang="ko-KR" altLang="en-US" dirty="0"/>
              <a:t>미세먼지</a:t>
            </a:r>
            <a:r>
              <a:rPr kumimoji="1" lang="en-US" altLang="ko-KR" dirty="0"/>
              <a:t>(PM</a:t>
            </a:r>
            <a:r>
              <a:rPr kumimoji="1" lang="en-US" altLang="ko-KR" baseline="-25000" dirty="0"/>
              <a:t>10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데이터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설명변수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기상기후 데이터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대기오염물질 배출량 데이터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황사 및 중국 </a:t>
            </a:r>
            <a:r>
              <a:rPr kumimoji="1" lang="ko-KR" altLang="en-US" dirty="0"/>
              <a:t>미세먼지</a:t>
            </a:r>
            <a:r>
              <a:rPr kumimoji="1" lang="en-US" altLang="ko-KR" dirty="0"/>
              <a:t>(PM</a:t>
            </a:r>
            <a:r>
              <a:rPr kumimoji="1" lang="en-US" altLang="ko-KR" baseline="-25000" dirty="0"/>
              <a:t>10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데이터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인구밀도 데이터</a:t>
            </a:r>
            <a:endParaRPr kumimoji="1" lang="en-US" altLang="ko-KR" dirty="0" smtClean="0"/>
          </a:p>
          <a:p>
            <a:pPr marL="457200" lvl="1" indent="0">
              <a:buNone/>
            </a:pPr>
            <a:endParaRPr kumimoji="1" lang="ko-KR" altLang="en-US" dirty="0"/>
          </a:p>
          <a:p>
            <a:r>
              <a:rPr kumimoji="1" lang="ko-KR" altLang="en-US" dirty="0" smtClean="0"/>
              <a:t>연구방법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데이터 수집 및 전처리 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예측 변수 기술 통계 작성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의사결정나무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랜덤포레스트</a:t>
            </a:r>
            <a:r>
              <a:rPr kumimoji="1" lang="en-US" altLang="ko-KR" dirty="0" smtClean="0"/>
              <a:t>, bagging, boosting)</a:t>
            </a:r>
            <a:r>
              <a:rPr kumimoji="1" lang="ko-KR" altLang="en-US" dirty="0" smtClean="0"/>
              <a:t> 분석을 통한 변수 선택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반사실적 분석을 통한 변수 영향 평가</a:t>
            </a:r>
          </a:p>
          <a:p>
            <a:pPr lvl="1"/>
            <a:r>
              <a:rPr kumimoji="1" lang="ko-KR" altLang="en-US" dirty="0" smtClean="0"/>
              <a:t>정책적 제언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9405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3568" y="365125"/>
            <a:ext cx="11411712" cy="1195133"/>
          </a:xfrm>
        </p:spPr>
        <p:txBody>
          <a:bodyPr>
            <a:normAutofit/>
          </a:bodyPr>
          <a:lstStyle/>
          <a:p>
            <a:r>
              <a:rPr kumimoji="1" lang="ko-KR" altLang="en-US" sz="3600" smtClean="0"/>
              <a:t>목적</a:t>
            </a:r>
            <a:r>
              <a:rPr kumimoji="1" lang="en-US" altLang="ko-KR" sz="3600" dirty="0" smtClean="0"/>
              <a:t>:</a:t>
            </a:r>
            <a:r>
              <a:rPr kumimoji="1" lang="ko-KR" altLang="en-US" sz="3600" smtClean="0"/>
              <a:t> 빅데이터 연구방법론 환경정책연구 적용 가능성 모색</a:t>
            </a:r>
            <a:r>
              <a:rPr kumimoji="1" lang="en-US" altLang="ko-KR" sz="3600" dirty="0" smtClean="0"/>
              <a:t>(2)</a:t>
            </a:r>
            <a:endParaRPr kumimoji="1" lang="ko-KR" altLang="en-US" sz="3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60258"/>
            <a:ext cx="10515600" cy="4978654"/>
          </a:xfrm>
        </p:spPr>
        <p:txBody>
          <a:bodyPr>
            <a:normAutofit fontScale="92500"/>
          </a:bodyPr>
          <a:lstStyle/>
          <a:p>
            <a:r>
              <a:rPr kumimoji="1" lang="ko-KR" altLang="en-US" smtClean="0"/>
              <a:t>빅데이터 연구방법론은 신규 데이터 이용 업데이트 및 유관 분야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smtClean="0"/>
              <a:t>연구 적용에 기존 연구보다 유리</a:t>
            </a:r>
            <a:endParaRPr kumimoji="1" lang="en-US" altLang="ko-KR" dirty="0"/>
          </a:p>
          <a:p>
            <a:pPr lvl="1"/>
            <a:r>
              <a:rPr kumimoji="1" lang="ko-KR" altLang="en-US" smtClean="0"/>
              <a:t>변수 간 관계가 자료에 따라 유연하게 설정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새로운 자료 이용 결과</a:t>
            </a:r>
            <a:r>
              <a:rPr kumimoji="1" lang="en-US" altLang="ko-KR" dirty="0" smtClean="0"/>
              <a:t> update </a:t>
            </a:r>
            <a:r>
              <a:rPr kumimoji="1" lang="ko-KR" altLang="en-US" smtClean="0"/>
              <a:t>유리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변수 간 관계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자유도가 높은 함수를 이용하여 자료의 특성을 반영</a:t>
            </a:r>
            <a:endParaRPr kumimoji="1" lang="en-US" altLang="ko-KR" dirty="0" smtClean="0"/>
          </a:p>
          <a:p>
            <a:pPr lvl="2"/>
            <a:r>
              <a:rPr kumimoji="1" lang="ko-KR" altLang="en-US" smtClean="0"/>
              <a:t>새로운 함수 설정 없이 기존 연구결과를 신규 자료로 업데이트 가능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자료의 특성이 유사한 연구에 기존 연구에서 개발한 알고리듬 적용 가능</a:t>
            </a:r>
            <a:endParaRPr kumimoji="1" lang="en-US" altLang="ko-KR" dirty="0" smtClean="0"/>
          </a:p>
          <a:p>
            <a:r>
              <a:rPr kumimoji="1" lang="en-US" altLang="ko-KR" dirty="0" smtClean="0"/>
              <a:t>Update</a:t>
            </a:r>
            <a:r>
              <a:rPr kumimoji="1" lang="ko-KR" altLang="en-US" smtClean="0"/>
              <a:t> 가능성 활용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주기적 연구 결과 갱신 가능</a:t>
            </a:r>
            <a:endParaRPr kumimoji="1" lang="en-US" altLang="ko-KR" dirty="0"/>
          </a:p>
          <a:p>
            <a:pPr lvl="1"/>
            <a:r>
              <a:rPr kumimoji="1" lang="ko-KR" altLang="en-US" smtClean="0"/>
              <a:t>관심이 지속되는 동일한 사안에 대한 최신 정보 주기적 갱신 </a:t>
            </a:r>
            <a:endParaRPr kumimoji="1" lang="en-US" altLang="ko-KR" dirty="0" smtClean="0"/>
          </a:p>
          <a:p>
            <a:r>
              <a:rPr kumimoji="1" lang="ko-KR" altLang="en-US" smtClean="0"/>
              <a:t>유사분야 적용성 활용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시의성 높은 주제에 대응하는 연구 가능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기본적인 예측을 수행하는 다수의 알고리듬을 개발하여 알고리듬 풀 운영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각 분야의 선험적인 지식보다 자료의 특성을 기준으로 적절한 알고리듬 선택 가능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02708" y="168445"/>
            <a:ext cx="71865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smtClean="0">
                <a:solidFill>
                  <a:prstClr val="black"/>
                </a:solidFill>
              </a:rPr>
              <a:t>활용 데이터 및 전처리 요약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0917" y="1771161"/>
          <a:ext cx="3687183" cy="4433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047"/>
                <a:gridCol w="1213686"/>
                <a:gridCol w="933450"/>
              </a:tblGrid>
              <a:tr h="35515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데이터명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시간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해상도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공간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해상도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619091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농도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측정소</a:t>
                      </a:r>
                    </a:p>
                  </a:txBody>
                  <a:tcPr marL="64770" marR="64770" marT="17907" marB="17907" anchor="ctr"/>
                </a:tc>
              </a:tr>
              <a:tr h="619091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기상기후 데이터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월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년 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측정소</a:t>
                      </a:r>
                    </a:p>
                  </a:txBody>
                  <a:tcPr marL="64770" marR="64770" marT="17907" marB="17907" anchor="ctr"/>
                </a:tc>
              </a:tr>
              <a:tr h="6416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배출량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 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시군구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64770" marR="64770" marT="17907" marB="17907" anchor="ctr"/>
                </a:tc>
              </a:tr>
              <a:tr h="560630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인구밀도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월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 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시군구</a:t>
                      </a:r>
                    </a:p>
                  </a:txBody>
                  <a:tcPr marL="64770" marR="64770" marT="17907" marB="17907" anchor="ctr"/>
                </a:tc>
              </a:tr>
              <a:tr h="690654">
                <a:tc rowSpan="2"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중국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대기질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측정소</a:t>
                      </a:r>
                    </a:p>
                  </a:txBody>
                  <a:tcPr marL="64770" marR="64770" marT="17907" marB="17907" anchor="ctr"/>
                </a:tc>
              </a:tr>
              <a:tr h="690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 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주요 도시</a:t>
                      </a: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pic>
        <p:nvPicPr>
          <p:cNvPr id="7" name="_x217538136" descr="EMB0000229449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405" y="1611304"/>
            <a:ext cx="1703450" cy="184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244986888" descr="EMB0000229449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81" y="1353692"/>
            <a:ext cx="1110011" cy="120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217538136" descr="EMB0000229449a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80" y="2641666"/>
            <a:ext cx="1110011" cy="12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endCxn id="8" idx="1"/>
          </p:cNvCxnSpPr>
          <p:nvPr/>
        </p:nvCxnSpPr>
        <p:spPr>
          <a:xfrm flipV="1">
            <a:off x="3854486" y="1954561"/>
            <a:ext cx="4783995" cy="7256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10948" y="4776096"/>
            <a:ext cx="2115197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인구와 면적을 이용하여 계산 후 사용</a:t>
            </a:r>
            <a:endParaRPr lang="ko-KR" altLang="en-US" sz="1200">
              <a:solidFill>
                <a:schemeClr val="bg1"/>
              </a:solidFill>
            </a:endParaRPr>
          </a:p>
        </p:txBody>
      </p:sp>
      <p:cxnSp>
        <p:nvCxnSpPr>
          <p:cNvPr id="35" name="꺾인 연결선 34"/>
          <p:cNvCxnSpPr>
            <a:endCxn id="9" idx="1"/>
          </p:cNvCxnSpPr>
          <p:nvPr/>
        </p:nvCxnSpPr>
        <p:spPr>
          <a:xfrm flipV="1">
            <a:off x="3854486" y="3243936"/>
            <a:ext cx="4783994" cy="51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3848100" y="3932443"/>
            <a:ext cx="23983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334510" y="1771161"/>
            <a:ext cx="1168400" cy="443369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월 단위 데이터로 변환</a:t>
            </a:r>
            <a:endParaRPr kumimoji="1" lang="ko-KR" altLang="en-US"/>
          </a:p>
        </p:txBody>
      </p:sp>
      <p:cxnSp>
        <p:nvCxnSpPr>
          <p:cNvPr id="16" name="꺾인 연결선[E] 15"/>
          <p:cNvCxnSpPr>
            <a:endCxn id="28" idx="1"/>
          </p:cNvCxnSpPr>
          <p:nvPr/>
        </p:nvCxnSpPr>
        <p:spPr>
          <a:xfrm>
            <a:off x="3618951" y="4471873"/>
            <a:ext cx="2391997" cy="5350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/>
          <p:cNvCxnSpPr>
            <a:stCxn id="8" idx="3"/>
            <a:endCxn id="7" idx="1"/>
          </p:cNvCxnSpPr>
          <p:nvPr/>
        </p:nvCxnSpPr>
        <p:spPr>
          <a:xfrm>
            <a:off x="9748492" y="1954561"/>
            <a:ext cx="405913" cy="5798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/>
          <p:cNvCxnSpPr>
            <a:stCxn id="9" idx="3"/>
            <a:endCxn id="7" idx="1"/>
          </p:cNvCxnSpPr>
          <p:nvPr/>
        </p:nvCxnSpPr>
        <p:spPr>
          <a:xfrm flipV="1">
            <a:off x="9748491" y="2534390"/>
            <a:ext cx="405914" cy="70954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460193" y="1240630"/>
            <a:ext cx="3593262" cy="284646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시군구 단위 데이터로 변환</a:t>
            </a:r>
            <a:endParaRPr kumimoji="1" lang="ko-KR" altLang="en-US"/>
          </a:p>
        </p:txBody>
      </p:sp>
      <p:cxnSp>
        <p:nvCxnSpPr>
          <p:cNvPr id="24" name="꺾인 연결선[E] 23"/>
          <p:cNvCxnSpPr>
            <a:endCxn id="30" idx="2"/>
          </p:cNvCxnSpPr>
          <p:nvPr/>
        </p:nvCxnSpPr>
        <p:spPr>
          <a:xfrm flipV="1">
            <a:off x="8126145" y="4087099"/>
            <a:ext cx="2130679" cy="16625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10949" y="3640876"/>
            <a:ext cx="2115196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9</a:t>
            </a:r>
            <a:r>
              <a:rPr lang="ko-KR" altLang="en-US" sz="1200" dirty="0" smtClean="0">
                <a:solidFill>
                  <a:schemeClr val="bg1"/>
                </a:solidFill>
              </a:rPr>
              <a:t>개 대분류별 대기오염물질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pl-PL" altLang="ko-KR" sz="1200" kern="0" spc="-3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PM</a:t>
            </a:r>
            <a:r>
              <a:rPr lang="pl-PL" altLang="ko-KR" sz="1200" kern="0" spc="-30" baseline="-25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pl-PL" altLang="ko-KR" sz="1200" kern="0" spc="-3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NO</a:t>
            </a:r>
            <a:r>
              <a:rPr lang="pl-PL" altLang="ko-KR" sz="1200" kern="0" spc="-30" baseline="-25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</a:t>
            </a:r>
            <a:r>
              <a:rPr lang="pl-PL" altLang="ko-KR" sz="1200" kern="0" spc="-3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SO</a:t>
            </a:r>
            <a:r>
              <a:rPr lang="pl-PL" altLang="ko-KR" sz="1200" kern="0" spc="-30" baseline="-25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</a:t>
            </a:r>
            <a:r>
              <a:rPr lang="pl-PL" altLang="ko-KR" sz="1200" kern="0" spc="-3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CO, O</a:t>
            </a:r>
            <a:r>
              <a:rPr lang="pl-PL" altLang="ko-KR" sz="1200" kern="0" spc="-30" baseline="-25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pl-PL" altLang="ko-KR" sz="1200" kern="0" spc="-3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PM</a:t>
            </a:r>
            <a:r>
              <a:rPr lang="pl-PL" altLang="ko-KR" sz="1200" kern="0" spc="-30" baseline="-25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2.5</a:t>
            </a:r>
            <a:r>
              <a:rPr lang="pl-PL" altLang="ko-KR" sz="1200" kern="0" spc="-3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VOC, </a:t>
            </a:r>
            <a:r>
              <a:rPr lang="pl-PL" altLang="ko-KR" sz="1200" kern="0" spc="-3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NH</a:t>
            </a:r>
            <a:r>
              <a:rPr lang="pl-PL" altLang="ko-KR" sz="1200" kern="0" spc="-30" baseline="-25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</a:rPr>
              <a:t> 배출량을 변수로 만듦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cxnSp>
        <p:nvCxnSpPr>
          <p:cNvPr id="26" name="꺾인 연결선[E] 25"/>
          <p:cNvCxnSpPr>
            <a:stCxn id="28" idx="3"/>
            <a:endCxn id="30" idx="2"/>
          </p:cNvCxnSpPr>
          <p:nvPr/>
        </p:nvCxnSpPr>
        <p:spPr>
          <a:xfrm flipV="1">
            <a:off x="8126145" y="4087099"/>
            <a:ext cx="2130679" cy="9198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675524" y="3514348"/>
            <a:ext cx="1168400" cy="115258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해당 시군구에 매칭</a:t>
            </a:r>
            <a:endParaRPr kumimoji="1" lang="ko-KR" altLang="en-US"/>
          </a:p>
        </p:txBody>
      </p:sp>
      <p:cxnSp>
        <p:nvCxnSpPr>
          <p:cNvPr id="33" name="꺾인 연결선[E] 32"/>
          <p:cNvCxnSpPr>
            <a:endCxn id="32" idx="2"/>
          </p:cNvCxnSpPr>
          <p:nvPr/>
        </p:nvCxnSpPr>
        <p:spPr>
          <a:xfrm flipV="1">
            <a:off x="3865928" y="4666928"/>
            <a:ext cx="6393796" cy="116640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7"/>
          <p:cNvSpPr txBox="1"/>
          <p:nvPr/>
        </p:nvSpPr>
        <p:spPr>
          <a:xfrm>
            <a:off x="6010949" y="4789861"/>
            <a:ext cx="2115197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인구와 면적을 이용하여 계산 후 사용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10948" y="5472553"/>
            <a:ext cx="2115197" cy="803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smtClean="0"/>
              <a:t>베이징</a:t>
            </a:r>
            <a:r>
              <a:rPr kumimoji="1" lang="en-US" altLang="ko-KR" sz="1200" dirty="0" smtClean="0"/>
              <a:t>,</a:t>
            </a:r>
            <a:r>
              <a:rPr kumimoji="1" lang="ko-KR" altLang="en-US" sz="1200" smtClean="0"/>
              <a:t> 상해로부터 각 시군구 중심까지의 거리를 이용하여 </a:t>
            </a:r>
            <a:r>
              <a:rPr kumimoji="1" lang="en-US" altLang="ko-KR" sz="1200" dirty="0" smtClean="0"/>
              <a:t>min-max</a:t>
            </a:r>
            <a:r>
              <a:rPr kumimoji="1" lang="ko-KR" altLang="en-US" sz="1200" smtClean="0"/>
              <a:t> 표준화함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78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19349" y="168445"/>
            <a:ext cx="7353295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smtClean="0">
                <a:solidFill>
                  <a:prstClr val="black"/>
                </a:solidFill>
              </a:rPr>
              <a:t>의사결정나무 추정 실험설계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449581" y="4139934"/>
          <a:ext cx="11372299" cy="243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510"/>
                <a:gridCol w="1682020"/>
                <a:gridCol w="8750769"/>
              </a:tblGrid>
              <a:tr h="33765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실험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실험기간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smtClean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데이터 설명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34908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실험 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2001 ~ 2006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배출량 데이터의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대분류가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변경되기 이전 기간으로 중국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대기질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데이터는 포함하지 않고 실험함</a:t>
                      </a:r>
                    </a:p>
                  </a:txBody>
                  <a:tcPr marL="64770" marR="64770" marT="17907" marB="17907" anchor="ctr"/>
                </a:tc>
              </a:tr>
              <a:tr h="34908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실험 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2007 ~ 2008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배출량 데이터의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대분류가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변경된 이후로 중국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대기질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데이터는 포함하지 않고 실험함</a:t>
                      </a:r>
                    </a:p>
                  </a:txBody>
                  <a:tcPr marL="64770" marR="64770" marT="17907" marB="17907" anchor="ctr"/>
                </a:tc>
              </a:tr>
              <a:tr h="34908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실험 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3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2009 ~ 2011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배출량 데이터와 중국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대기질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데이터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베이징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를 포함하고 실험함</a:t>
                      </a:r>
                    </a:p>
                  </a:txBody>
                  <a:tcPr marL="64770" marR="64770" marT="17907" marB="17907" anchor="ctr"/>
                </a:tc>
              </a:tr>
              <a:tr h="34908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실험 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4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2012 ~ 2013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배출량 데이터와 중국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대기질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데이터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베이징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상하이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를 포함함</a:t>
                      </a:r>
                    </a:p>
                  </a:txBody>
                  <a:tcPr marL="64770" marR="64770" marT="17907" marB="17907" anchor="ctr"/>
                </a:tc>
              </a:tr>
              <a:tr h="34908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실험 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5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2014 ~ 2016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배출량 데이터가 구축되지 않은 기간으로 중국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대기질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데이터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베이징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상하이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텐진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를 포함함</a:t>
                      </a:r>
                    </a:p>
                  </a:txBody>
                  <a:tcPr marL="64770" marR="64770" marT="17907" marB="17907" anchor="ctr"/>
                </a:tc>
              </a:tr>
              <a:tr h="34908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실험 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6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2007 ~ 2013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배출량 데이터의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대분류가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변경된 이후로 중국 </a:t>
                      </a:r>
                      <a:r>
                        <a:rPr lang="ko-KR" altLang="en-US" sz="1400" kern="0" spc="-3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대기질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데이터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베이징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상하이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를 포함하고 실험함</a:t>
                      </a: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57208" y="1418167"/>
            <a:ext cx="11077575" cy="2687107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kumimoji="1" lang="ko-KR" altLang="en-US" sz="2000" dirty="0" smtClean="0"/>
              <a:t>데이터 </a:t>
            </a:r>
            <a:r>
              <a:rPr kumimoji="1" lang="ko-KR" altLang="en-US" sz="2000" dirty="0"/>
              <a:t>별 구축기간 차이로 인해 실험 기간을 달리하여 모델 구축</a:t>
            </a:r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대기오염물질 배출량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smtClean="0"/>
              <a:t>2007</a:t>
            </a:r>
            <a:r>
              <a:rPr kumimoji="1" lang="ko-KR" altLang="en-US" sz="2000" dirty="0" smtClean="0"/>
              <a:t>년 대분류 변경 이전과 이후로 나누어 실험</a:t>
            </a:r>
            <a:endParaRPr kumimoji="1" lang="en-US" altLang="ko-KR" sz="2000" dirty="0" smtClean="0"/>
          </a:p>
          <a:p>
            <a:pPr lvl="2"/>
            <a:r>
              <a:rPr kumimoji="1" lang="ko-KR" altLang="en-US" sz="1800" dirty="0" smtClean="0"/>
              <a:t>실험</a:t>
            </a:r>
            <a:r>
              <a:rPr kumimoji="1" lang="en-US" altLang="ko-KR" sz="1800" dirty="0" smtClean="0"/>
              <a:t>1</a:t>
            </a:r>
            <a:r>
              <a:rPr kumimoji="1" lang="en-US" altLang="ko-KR" sz="1800" dirty="0"/>
              <a:t>:</a:t>
            </a:r>
            <a:r>
              <a:rPr kumimoji="1" lang="ko-KR" altLang="en-US" sz="1800" dirty="0" smtClean="0"/>
              <a:t> 대분류 변경 이전</a:t>
            </a:r>
            <a:r>
              <a:rPr kumimoji="1" lang="en-US" altLang="ko-KR" sz="1800" dirty="0" smtClean="0"/>
              <a:t>/</a:t>
            </a:r>
            <a:r>
              <a:rPr kumimoji="1" lang="ko-KR" altLang="en-US" sz="1800" dirty="0" smtClean="0"/>
              <a:t> 실험</a:t>
            </a:r>
            <a:r>
              <a:rPr kumimoji="1" lang="en-US" altLang="ko-KR" sz="1800" dirty="0" smtClean="0"/>
              <a:t>2~6</a:t>
            </a:r>
            <a:r>
              <a:rPr kumimoji="1" lang="ko-KR" altLang="en-US" sz="1800" dirty="0" smtClean="0"/>
              <a:t>의 경우 대분류 변경 이후</a:t>
            </a:r>
            <a:endParaRPr kumimoji="1" lang="en-US" altLang="ko-KR" sz="1800" dirty="0" smtClean="0"/>
          </a:p>
          <a:p>
            <a:pPr lvl="1"/>
            <a:r>
              <a:rPr kumimoji="1" lang="ko-KR" altLang="en-US" sz="2000" dirty="0" smtClean="0"/>
              <a:t>중국 대기질 데이터의 경우 구축 시기에 따라 기간을 나누어 실험 </a:t>
            </a:r>
            <a:endParaRPr kumimoji="1" lang="en-US" altLang="ko-KR" sz="2000" dirty="0" smtClean="0"/>
          </a:p>
          <a:p>
            <a:pPr lvl="2"/>
            <a:r>
              <a:rPr kumimoji="1" lang="ko-KR" altLang="en-US" sz="1800" dirty="0" smtClean="0"/>
              <a:t>실험 </a:t>
            </a:r>
            <a:r>
              <a:rPr kumimoji="1" lang="en-US" altLang="ko-KR" sz="1800" dirty="0" smtClean="0"/>
              <a:t>1,2</a:t>
            </a:r>
            <a:r>
              <a:rPr kumimoji="1" lang="en-US" altLang="ko-KR" sz="1800" dirty="0"/>
              <a:t>:</a:t>
            </a:r>
            <a:r>
              <a:rPr kumimoji="1" lang="ko-KR" altLang="en-US" sz="1800" dirty="0" smtClean="0"/>
              <a:t> 중국 대기질 데이터를 포함하지 않음</a:t>
            </a:r>
            <a:endParaRPr kumimoji="1" lang="en-US" altLang="ko-KR" sz="1800" dirty="0" smtClean="0"/>
          </a:p>
          <a:p>
            <a:pPr lvl="2"/>
            <a:r>
              <a:rPr kumimoji="1" lang="ko-KR" altLang="en-US" sz="1800" dirty="0" smtClean="0"/>
              <a:t>실험 </a:t>
            </a:r>
            <a:r>
              <a:rPr kumimoji="1" lang="en-US" altLang="ko-KR" sz="1800" dirty="0" smtClean="0"/>
              <a:t>3~6:</a:t>
            </a:r>
            <a:r>
              <a:rPr kumimoji="1" lang="ko-KR" altLang="en-US" sz="1800" dirty="0" smtClean="0"/>
              <a:t>  베이징 </a:t>
            </a:r>
            <a:r>
              <a:rPr kumimoji="1" lang="en-US" altLang="ko-KR" sz="1800" dirty="0" smtClean="0"/>
              <a:t>PM2.5 </a:t>
            </a:r>
            <a:r>
              <a:rPr kumimoji="1" lang="ko-KR" altLang="en-US" sz="1800" dirty="0" smtClean="0"/>
              <a:t>데이터를 포함함</a:t>
            </a:r>
            <a:endParaRPr kumimoji="1" lang="en-US" altLang="ko-KR" sz="1800" dirty="0" smtClean="0"/>
          </a:p>
          <a:p>
            <a:pPr lvl="2"/>
            <a:r>
              <a:rPr kumimoji="1" lang="ko-KR" altLang="en-US" sz="1800" dirty="0" smtClean="0"/>
              <a:t>실험 </a:t>
            </a:r>
            <a:r>
              <a:rPr kumimoji="1" lang="en-US" altLang="ko-KR" sz="1800" dirty="0" smtClean="0"/>
              <a:t>4~6</a:t>
            </a:r>
            <a:r>
              <a:rPr kumimoji="1" lang="en-US" altLang="ko-KR" sz="1800" dirty="0"/>
              <a:t>:</a:t>
            </a:r>
            <a:r>
              <a:rPr kumimoji="1" lang="ko-KR" altLang="en-US" sz="1800" dirty="0" smtClean="0"/>
              <a:t> 상하이 </a:t>
            </a:r>
            <a:r>
              <a:rPr kumimoji="1" lang="en-US" altLang="ko-KR" sz="1800" dirty="0" smtClean="0"/>
              <a:t>PM2.5 </a:t>
            </a:r>
            <a:r>
              <a:rPr kumimoji="1" lang="ko-KR" altLang="en-US" sz="1800" dirty="0" smtClean="0"/>
              <a:t>데이터를 포함함</a:t>
            </a:r>
            <a:endParaRPr kumimoji="1" lang="en-US" altLang="ko-KR" sz="1800" dirty="0" smtClean="0"/>
          </a:p>
          <a:p>
            <a:pPr lvl="2"/>
            <a:r>
              <a:rPr kumimoji="1" lang="ko-KR" altLang="en-US" sz="1800" dirty="0" smtClean="0"/>
              <a:t>실험 </a:t>
            </a:r>
            <a:r>
              <a:rPr kumimoji="1" lang="en-US" altLang="ko-KR" sz="1800" dirty="0" smtClean="0"/>
              <a:t>5</a:t>
            </a:r>
            <a:r>
              <a:rPr kumimoji="1" lang="en-US" altLang="ko-KR" sz="1800" dirty="0"/>
              <a:t>:</a:t>
            </a:r>
            <a:r>
              <a:rPr kumimoji="1" lang="en-US" altLang="ko-KR" sz="1800" dirty="0" smtClean="0"/>
              <a:t> </a:t>
            </a:r>
            <a:r>
              <a:rPr kumimoji="1" lang="ko-KR" altLang="en-US" sz="1800" dirty="0" smtClean="0"/>
              <a:t>베이징과 텐진 </a:t>
            </a:r>
            <a:r>
              <a:rPr kumimoji="1" lang="en-US" altLang="ko-KR" sz="1800" dirty="0" smtClean="0"/>
              <a:t>AQI </a:t>
            </a:r>
            <a:r>
              <a:rPr kumimoji="1" lang="ko-KR" altLang="en-US" sz="1800" dirty="0" smtClean="0"/>
              <a:t>데이터를 포함함</a:t>
            </a:r>
            <a:endParaRPr kumimoji="1" lang="en-US" altLang="ko-KR" sz="1800" dirty="0" smtClean="0"/>
          </a:p>
          <a:p>
            <a:pPr lvl="1"/>
            <a:r>
              <a:rPr kumimoji="1" lang="ko-KR" altLang="en-US" sz="2000" dirty="0" smtClean="0"/>
              <a:t>각각의 기간에 대해 </a:t>
            </a:r>
            <a:r>
              <a:rPr kumimoji="1" lang="en-US" altLang="ko-KR" sz="2000" dirty="0" smtClean="0"/>
              <a:t>4</a:t>
            </a:r>
            <a:r>
              <a:rPr kumimoji="1" lang="ko-KR" altLang="en-US" sz="2000" dirty="0" smtClean="0"/>
              <a:t>가지 의사결정나무 분석과 </a:t>
            </a:r>
            <a:r>
              <a:rPr kumimoji="1" lang="en-US" altLang="ko-KR" sz="2000" dirty="0" smtClean="0"/>
              <a:t>baseline</a:t>
            </a:r>
            <a:r>
              <a:rPr kumimoji="1" lang="ko-KR" altLang="en-US" sz="2000" dirty="0" smtClean="0"/>
              <a:t>으로써 선형회귀분석을 적용함</a:t>
            </a:r>
            <a:endParaRPr kumimoji="1"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483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86757" y="168445"/>
            <a:ext cx="54184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smtClean="0">
                <a:solidFill>
                  <a:prstClr val="black"/>
                </a:solidFill>
              </a:rPr>
              <a:t>분석 결과</a:t>
            </a:r>
            <a:r>
              <a:rPr kumimoji="1" lang="en-US" altLang="ko-KR" sz="4400" dirty="0" smtClean="0">
                <a:solidFill>
                  <a:prstClr val="black"/>
                </a:solidFill>
              </a:rPr>
              <a:t>:</a:t>
            </a:r>
            <a:r>
              <a:rPr kumimoji="1" lang="ko-KR" altLang="en-US" sz="4400" smtClean="0">
                <a:solidFill>
                  <a:prstClr val="black"/>
                </a:solidFill>
              </a:rPr>
              <a:t> 예측오차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672009" y="1383574"/>
            <a:ext cx="5329491" cy="4972775"/>
          </a:xfrm>
        </p:spPr>
        <p:txBody>
          <a:bodyPr>
            <a:normAutofit fontScale="85000" lnSpcReduction="20000"/>
          </a:bodyPr>
          <a:lstStyle/>
          <a:p>
            <a:r>
              <a:rPr kumimoji="1" lang="ko-KR" altLang="en-US" smtClean="0"/>
              <a:t>방법론 별 모델 정확도 비교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boosting</a:t>
            </a:r>
            <a:r>
              <a:rPr kumimoji="1" lang="ko-KR" altLang="en-US" smtClean="0"/>
              <a:t> 모델의 정확도가 가장 높고</a:t>
            </a:r>
            <a:r>
              <a:rPr kumimoji="1" lang="en-US" altLang="ko-KR" dirty="0" smtClean="0"/>
              <a:t>, random forest</a:t>
            </a:r>
            <a:r>
              <a:rPr kumimoji="1" lang="ko-KR" altLang="en-US"/>
              <a:t> </a:t>
            </a:r>
            <a:r>
              <a:rPr kumimoji="1" lang="ko-KR" altLang="en-US" smtClean="0"/>
              <a:t>모델이 선형회귀보다 정확도가 높음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Boosting </a:t>
            </a:r>
            <a:r>
              <a:rPr kumimoji="1" lang="ko-KR" altLang="en-US" smtClean="0"/>
              <a:t>모델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선형회귀 평균제곱오차 </a:t>
            </a:r>
            <a:r>
              <a:rPr kumimoji="1" lang="en-US" altLang="ko-KR" dirty="0" smtClean="0"/>
              <a:t>45.5% </a:t>
            </a:r>
            <a:r>
              <a:rPr kumimoji="1" lang="ko-KR" altLang="en-US" smtClean="0"/>
              <a:t>감소 </a:t>
            </a:r>
            <a:r>
              <a:rPr kumimoji="1" lang="en-US" altLang="ko-KR" dirty="0" smtClean="0"/>
              <a:t>(6</a:t>
            </a:r>
            <a:r>
              <a:rPr kumimoji="1" lang="ko-KR" altLang="en-US" smtClean="0"/>
              <a:t>개 실험 평균</a:t>
            </a:r>
            <a:r>
              <a:rPr kumimoji="1" lang="en-US" altLang="ko-KR" dirty="0" smtClean="0"/>
              <a:t>)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random forest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선형회귀 평균제곱오차 </a:t>
            </a:r>
            <a:r>
              <a:rPr kumimoji="1" lang="en-US" altLang="ko-KR" dirty="0" smtClean="0"/>
              <a:t>37.2%</a:t>
            </a:r>
            <a:r>
              <a:rPr kumimoji="1" lang="ko-KR" altLang="en-US" smtClean="0"/>
              <a:t> 감소</a:t>
            </a:r>
            <a:r>
              <a:rPr kumimoji="1" lang="en-US" altLang="ko-KR" dirty="0" smtClean="0"/>
              <a:t> (6</a:t>
            </a:r>
            <a:r>
              <a:rPr kumimoji="1" lang="ko-KR" altLang="en-US" smtClean="0"/>
              <a:t>개 실험 평균</a:t>
            </a:r>
            <a:r>
              <a:rPr kumimoji="1" lang="en-US" altLang="ko-KR" dirty="0" smtClean="0"/>
              <a:t>)</a:t>
            </a:r>
          </a:p>
          <a:p>
            <a:pPr lvl="2"/>
            <a:r>
              <a:rPr kumimoji="1" lang="ko-KR" altLang="en-US" smtClean="0"/>
              <a:t>의사결정나무 </a:t>
            </a:r>
            <a:r>
              <a:rPr kumimoji="1" lang="en-US" altLang="ko-KR" dirty="0"/>
              <a:t>/</a:t>
            </a:r>
            <a:r>
              <a:rPr kumimoji="1" lang="en-US" altLang="ko-KR" dirty="0" smtClean="0"/>
              <a:t>bagging </a:t>
            </a:r>
            <a:r>
              <a:rPr kumimoji="1" lang="ko-KR" altLang="en-US" smtClean="0"/>
              <a:t>모델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선형회귀보다 정확도가 악화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예측 사용은 부적합</a:t>
            </a:r>
            <a:endParaRPr kumimoji="1" lang="en-US" altLang="ko-KR" dirty="0" smtClean="0"/>
          </a:p>
          <a:p>
            <a:r>
              <a:rPr kumimoji="1" lang="ko-KR" altLang="en-US" err="1" smtClean="0"/>
              <a:t>실험</a:t>
            </a:r>
            <a:r>
              <a:rPr kumimoji="1" lang="ko-KR" altLang="en-US" err="1"/>
              <a:t>별</a:t>
            </a:r>
            <a:r>
              <a:rPr kumimoji="1" lang="ko-KR" altLang="en-US" smtClean="0"/>
              <a:t> 모델 정확도 비교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실험 </a:t>
            </a:r>
            <a:r>
              <a:rPr kumimoji="1" lang="en-US" altLang="ko-KR" dirty="0" smtClean="0"/>
              <a:t>3~6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의사결정나무와 </a:t>
            </a:r>
            <a:r>
              <a:rPr kumimoji="1" lang="en-US" altLang="ko-KR" dirty="0" smtClean="0"/>
              <a:t>bagging</a:t>
            </a:r>
            <a:r>
              <a:rPr kumimoji="1" lang="ko-KR" altLang="en-US" smtClean="0"/>
              <a:t> 결과 제외</a:t>
            </a:r>
            <a:r>
              <a:rPr kumimoji="1" lang="en-US" altLang="ko-KR" dirty="0" smtClean="0"/>
              <a:t>)</a:t>
            </a:r>
            <a:r>
              <a:rPr kumimoji="1" lang="ko-KR" altLang="en-US" smtClean="0"/>
              <a:t>의 정확도가 높음</a:t>
            </a:r>
            <a:r>
              <a:rPr kumimoji="1" lang="en-US" altLang="ko-KR" dirty="0" smtClean="0"/>
              <a:t>:</a:t>
            </a:r>
          </a:p>
          <a:p>
            <a:pPr lvl="2"/>
            <a:r>
              <a:rPr kumimoji="1" lang="ko-KR" altLang="en-US" smtClean="0"/>
              <a:t>중국 대기질 데이터를 이용하는 것이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smtClean="0"/>
              <a:t>모델 정확도를 높이는 것으로 판단됨</a:t>
            </a:r>
            <a:endParaRPr kumimoji="1"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83575"/>
            <a:ext cx="6242050" cy="458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989" y="168445"/>
            <a:ext cx="88040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smtClean="0">
                <a:solidFill>
                  <a:prstClr val="black"/>
                </a:solidFill>
              </a:rPr>
              <a:t>의사결정나무 변수 중요도</a:t>
            </a:r>
            <a:r>
              <a:rPr kumimoji="1" lang="en-US" altLang="ko-KR" sz="4400" dirty="0" smtClean="0">
                <a:solidFill>
                  <a:prstClr val="black"/>
                </a:solidFill>
              </a:rPr>
              <a:t>:</a:t>
            </a:r>
            <a:r>
              <a:rPr kumimoji="1" lang="ko-KR" altLang="en-US" sz="4400" smtClean="0">
                <a:solidFill>
                  <a:prstClr val="black"/>
                </a:solidFill>
              </a:rPr>
              <a:t> 분기점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44131"/>
              </p:ext>
            </p:extLst>
          </p:nvPr>
        </p:nvGraphicFramePr>
        <p:xfrm>
          <a:off x="626525" y="2389632"/>
          <a:ext cx="11013960" cy="378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334"/>
                <a:gridCol w="1044000"/>
                <a:gridCol w="1044000"/>
                <a:gridCol w="1044000"/>
                <a:gridCol w="1044000"/>
                <a:gridCol w="1044000"/>
                <a:gridCol w="1044000"/>
                <a:gridCol w="1089626"/>
              </a:tblGrid>
              <a:tr h="81686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20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변수명</a:t>
                      </a:r>
                      <a:endParaRPr lang="ko-KR" alt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실험   </a:t>
                      </a:r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실험 </a:t>
                      </a:r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실험 </a:t>
                      </a:r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실험 </a:t>
                      </a:r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실험 </a:t>
                      </a:r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실험 </a:t>
                      </a:r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endParaRPr lang="ko-KR" alt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MONTH(</a:t>
                      </a:r>
                      <a:r>
                        <a:rPr lang="ko-KR" alt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월</a:t>
                      </a:r>
                      <a:r>
                        <a:rPr 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b="1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YD_FREQ(</a:t>
                      </a:r>
                      <a:r>
                        <a:rPr lang="ko-KR" alt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황사관측일수</a:t>
                      </a:r>
                      <a:r>
                        <a:rPr 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b="1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Y_COORD(</a:t>
                      </a:r>
                      <a:r>
                        <a:rPr lang="ko-KR" alt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위도</a:t>
                      </a:r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MEAN_WATER_PRES(</a:t>
                      </a:r>
                      <a:r>
                        <a:rPr lang="ko-KR" altLang="en-US" sz="1400" kern="0" spc="-3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평균수증기압</a:t>
                      </a:r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MIN_SEA_PRES(</a:t>
                      </a:r>
                      <a:r>
                        <a:rPr lang="ko-KR" altLang="en-US" sz="1400" kern="0" spc="-3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최소해면기압</a:t>
                      </a:r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BEIJING_PM2.5_STD(</a:t>
                      </a:r>
                      <a:r>
                        <a:rPr lang="ko-KR" alt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베이징</a:t>
                      </a:r>
                      <a:r>
                        <a:rPr lang="en-US" altLang="ko-KR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PM2.5</a:t>
                      </a:r>
                      <a:r>
                        <a:rPr lang="ko-KR" alt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표준값</a:t>
                      </a:r>
                      <a:r>
                        <a:rPr 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b="1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SHANGHAI_PM2.5(</a:t>
                      </a:r>
                      <a:r>
                        <a:rPr lang="ko-KR" alt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상하이</a:t>
                      </a:r>
                      <a:r>
                        <a:rPr lang="en-US" altLang="ko-KR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PM2.5</a:t>
                      </a:r>
                      <a:r>
                        <a:rPr lang="en-US" sz="1400" b="1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b="1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YEAR(</a:t>
                      </a:r>
                      <a:r>
                        <a:rPr lang="ko-KR" altLang="en-US" sz="1400" kern="0" spc="-3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년</a:t>
                      </a:r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MAX_SEA_PRES(</a:t>
                      </a:r>
                      <a:r>
                        <a:rPr lang="ko-KR" altLang="en-US" sz="1400" kern="0" spc="-3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최고해면기압</a:t>
                      </a:r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  <a:tr h="296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SUM_PRECI(</a:t>
                      </a:r>
                      <a:r>
                        <a:rPr lang="ko-KR" altLang="en-US" sz="1400" kern="0" spc="-30" err="1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월합강수량</a:t>
                      </a:r>
                      <a:r>
                        <a:rPr 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57208" y="1418168"/>
            <a:ext cx="11077575" cy="788300"/>
          </a:xfrm>
        </p:spPr>
        <p:txBody>
          <a:bodyPr>
            <a:normAutofit lnSpcReduction="10000"/>
          </a:bodyPr>
          <a:lstStyle/>
          <a:p>
            <a:pPr lvl="1"/>
            <a:r>
              <a:rPr kumimoji="1" lang="ko-KR" altLang="en-US" sz="2000" smtClean="0"/>
              <a:t> 분기점에 나타난 변수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smtClean="0"/>
              <a:t> 중국 대기질의 영향을 반영</a:t>
            </a:r>
            <a:endParaRPr kumimoji="1" lang="en-US" altLang="ko-KR" sz="2000" dirty="0" smtClean="0"/>
          </a:p>
          <a:p>
            <a:pPr lvl="2"/>
            <a:r>
              <a:rPr kumimoji="1" lang="ko-KR" altLang="en-US" sz="1800" smtClean="0"/>
              <a:t>황사관측일수</a:t>
            </a:r>
            <a:r>
              <a:rPr kumimoji="1" lang="en-US" altLang="ko-KR" sz="1800" dirty="0" smtClean="0"/>
              <a:t>,</a:t>
            </a:r>
            <a:r>
              <a:rPr kumimoji="1" lang="ko-KR" altLang="en-US" sz="1800" smtClean="0"/>
              <a:t> 베이징</a:t>
            </a:r>
            <a:r>
              <a:rPr kumimoji="1" lang="en-US" altLang="ko-KR" sz="1800" dirty="0" smtClean="0"/>
              <a:t>PM2.5</a:t>
            </a:r>
            <a:r>
              <a:rPr kumimoji="1" lang="ko-KR" altLang="en-US" sz="1800" smtClean="0"/>
              <a:t>표준값</a:t>
            </a:r>
            <a:r>
              <a:rPr kumimoji="1" lang="en-US" altLang="ko-KR" sz="1800" dirty="0"/>
              <a:t>,</a:t>
            </a:r>
            <a:r>
              <a:rPr kumimoji="1" lang="en-US" altLang="ko-KR" sz="1800" dirty="0" smtClean="0"/>
              <a:t> </a:t>
            </a:r>
            <a:r>
              <a:rPr kumimoji="1" lang="ko-KR" altLang="en-US" sz="1800" smtClean="0"/>
              <a:t>상하이 </a:t>
            </a:r>
            <a:r>
              <a:rPr kumimoji="1" lang="en-US" altLang="ko-KR" sz="1800" dirty="0" smtClean="0"/>
              <a:t>PM2.5</a:t>
            </a:r>
            <a:r>
              <a:rPr kumimoji="1" lang="ko-KR" altLang="en-US" sz="1800" smtClean="0"/>
              <a:t> </a:t>
            </a:r>
            <a:endParaRPr kumimoji="1"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744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21" y="1419726"/>
            <a:ext cx="7608421" cy="455863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235115" y="799736"/>
            <a:ext cx="342675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mtClean="0"/>
              <a:t>의사결정나무 분기점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856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2091" y="168445"/>
            <a:ext cx="996779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dirty="0" smtClean="0">
                <a:solidFill>
                  <a:prstClr val="black"/>
                </a:solidFill>
              </a:rPr>
              <a:t>의사결정나무 변수중요도 </a:t>
            </a:r>
            <a:r>
              <a:rPr kumimoji="1" lang="en-US" altLang="ko-KR" sz="4400" dirty="0" smtClean="0">
                <a:solidFill>
                  <a:prstClr val="black"/>
                </a:solidFill>
              </a:rPr>
              <a:t>(24</a:t>
            </a:r>
            <a:r>
              <a:rPr kumimoji="1" lang="ko-KR" altLang="en-US" sz="4400" dirty="0" smtClean="0">
                <a:solidFill>
                  <a:prstClr val="black"/>
                </a:solidFill>
              </a:rPr>
              <a:t>개 모형</a:t>
            </a:r>
            <a:r>
              <a:rPr kumimoji="1" lang="en-US" altLang="ko-KR" sz="4400" dirty="0" smtClean="0">
                <a:solidFill>
                  <a:prstClr val="black"/>
                </a:solidFill>
              </a:rPr>
              <a:t>)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08214" y="1362287"/>
            <a:ext cx="11720286" cy="467928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kumimoji="1" lang="en-US" altLang="ko-KR" dirty="0" smtClean="0"/>
              <a:t>6</a:t>
            </a:r>
            <a:r>
              <a:rPr kumimoji="1" lang="ko-KR" altLang="en-US" smtClean="0"/>
              <a:t>개 실험 </a:t>
            </a:r>
            <a:r>
              <a:rPr kumimoji="1" lang="en-US" altLang="ko-KR" dirty="0" smtClean="0"/>
              <a:t>4</a:t>
            </a:r>
            <a:r>
              <a:rPr kumimoji="1" lang="ko-KR" altLang="en-US" smtClean="0"/>
              <a:t>개 모형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의사결정 나무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Bagging, Random Forest, Boosting)</a:t>
            </a:r>
            <a:r>
              <a:rPr kumimoji="1" lang="ko-KR" altLang="en-US" smtClean="0"/>
              <a:t>에서 평균제곱오차 감소에 기여한 변수를 파악</a:t>
            </a:r>
            <a:endParaRPr kumimoji="1"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ko-KR" altLang="en-US" smtClean="0"/>
              <a:t>중국관련 변수</a:t>
            </a:r>
            <a:r>
              <a:rPr lang="en-US" altLang="ko-KR" dirty="0" smtClean="0"/>
              <a:t>:</a:t>
            </a:r>
            <a:r>
              <a:rPr lang="ko-KR" altLang="en-US" smtClean="0"/>
              <a:t> 황사</a:t>
            </a:r>
            <a:r>
              <a:rPr lang="en-US" altLang="ko-KR" dirty="0" smtClean="0"/>
              <a:t>,</a:t>
            </a:r>
            <a:r>
              <a:rPr lang="ko-KR" altLang="en-US" smtClean="0"/>
              <a:t> 대기오염</a:t>
            </a:r>
            <a:endParaRPr lang="en-US" altLang="ko-KR" dirty="0" smtClean="0"/>
          </a:p>
          <a:p>
            <a:pPr lvl="2"/>
            <a:r>
              <a:rPr lang="ko-KR" altLang="en-US" smtClean="0"/>
              <a:t>실험 </a:t>
            </a:r>
            <a:r>
              <a:rPr lang="en-US" altLang="ko-KR" dirty="0" smtClean="0"/>
              <a:t>4</a:t>
            </a:r>
            <a:r>
              <a:rPr lang="ko-KR" altLang="en-US" smtClean="0"/>
              <a:t> 제외</a:t>
            </a:r>
            <a:r>
              <a:rPr lang="en-US" altLang="ko-KR" dirty="0" smtClean="0"/>
              <a:t> 5</a:t>
            </a:r>
            <a:r>
              <a:rPr lang="ko-KR" altLang="en-US" smtClean="0"/>
              <a:t>개 모델</a:t>
            </a:r>
            <a:r>
              <a:rPr lang="en-US" altLang="ko-KR" dirty="0" smtClean="0"/>
              <a:t>:</a:t>
            </a:r>
            <a:r>
              <a:rPr lang="ko-KR" altLang="en-US" smtClean="0"/>
              <a:t> 황사관측일</a:t>
            </a:r>
            <a:endParaRPr lang="en-US" altLang="ko-KR" dirty="0" smtClean="0"/>
          </a:p>
          <a:p>
            <a:pPr lvl="2"/>
            <a:r>
              <a:rPr lang="ko-KR" altLang="en-US" smtClean="0"/>
              <a:t>실험 </a:t>
            </a:r>
            <a:r>
              <a:rPr lang="en-US" altLang="ko-KR" dirty="0" smtClean="0"/>
              <a:t>3~6</a:t>
            </a:r>
            <a:r>
              <a:rPr lang="ko-KR" altLang="en-US" smtClean="0"/>
              <a:t> </a:t>
            </a:r>
            <a:r>
              <a:rPr lang="en-US" altLang="ko-KR" dirty="0" smtClean="0"/>
              <a:t>:</a:t>
            </a:r>
            <a:r>
              <a:rPr lang="ko-KR" altLang="en-US" smtClean="0"/>
              <a:t> 중국 대기질 관련 변수</a:t>
            </a:r>
            <a:endParaRPr lang="en-US" altLang="ko-KR" dirty="0" smtClean="0"/>
          </a:p>
          <a:p>
            <a:pPr lvl="3"/>
            <a:r>
              <a:rPr lang="ko-KR" altLang="en-US" smtClean="0"/>
              <a:t>베이징</a:t>
            </a:r>
            <a:r>
              <a:rPr lang="en-US" altLang="ko-KR" dirty="0" smtClean="0"/>
              <a:t>PM2.5, </a:t>
            </a:r>
            <a:r>
              <a:rPr lang="ko-KR" altLang="en-US" smtClean="0"/>
              <a:t>베이징</a:t>
            </a:r>
            <a:r>
              <a:rPr lang="en-US" altLang="ko-KR" dirty="0"/>
              <a:t>PM2.5</a:t>
            </a:r>
            <a:r>
              <a:rPr lang="ko-KR" altLang="en-US" smtClean="0"/>
              <a:t>표준값</a:t>
            </a:r>
            <a:r>
              <a:rPr lang="en-US" altLang="ko-KR" dirty="0" smtClean="0"/>
              <a:t>,</a:t>
            </a:r>
            <a:r>
              <a:rPr lang="ko-KR" altLang="en-US" smtClean="0"/>
              <a:t> 상해</a:t>
            </a:r>
            <a:r>
              <a:rPr lang="en-US" altLang="ko-KR" dirty="0" smtClean="0"/>
              <a:t>PM2.5,</a:t>
            </a:r>
            <a:r>
              <a:rPr lang="ko-KR" altLang="en-US" smtClean="0"/>
              <a:t> 상해</a:t>
            </a:r>
            <a:r>
              <a:rPr lang="en-US" altLang="ko-KR" dirty="0"/>
              <a:t>PM2.5</a:t>
            </a:r>
            <a:r>
              <a:rPr lang="ko-KR" altLang="en-US" smtClean="0"/>
              <a:t>표준값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smtClean="0"/>
              <a:t>베이징대기질지수</a:t>
            </a:r>
            <a:r>
              <a:rPr lang="en-US" altLang="ko-KR" dirty="0" smtClean="0"/>
              <a:t>(AQI), </a:t>
            </a:r>
            <a:br>
              <a:rPr lang="en-US" altLang="ko-KR" dirty="0" smtClean="0"/>
            </a:br>
            <a:r>
              <a:rPr lang="ko-KR" altLang="en-US" smtClean="0"/>
              <a:t>텐진대기질지수</a:t>
            </a:r>
            <a:r>
              <a:rPr lang="en-US" altLang="ko-KR" dirty="0" smtClean="0"/>
              <a:t>(AQI) </a:t>
            </a:r>
            <a:r>
              <a:rPr lang="ko-KR" altLang="en-US" smtClean="0"/>
              <a:t> 중요변수 선정</a:t>
            </a:r>
            <a:endParaRPr lang="en-US" altLang="ko-KR" dirty="0" smtClean="0"/>
          </a:p>
          <a:p>
            <a:pPr lvl="5"/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smtClean="0"/>
              <a:t>차 미세먼지</a:t>
            </a:r>
            <a:r>
              <a:rPr lang="en-US" altLang="ko-KR" dirty="0" smtClean="0"/>
              <a:t>:</a:t>
            </a:r>
            <a:r>
              <a:rPr lang="ko-KR" altLang="en-US" smtClean="0"/>
              <a:t>  </a:t>
            </a:r>
            <a:r>
              <a:rPr lang="en-US" altLang="ko-KR" dirty="0"/>
              <a:t>NO2(</a:t>
            </a:r>
            <a:r>
              <a:rPr lang="ko-KR" altLang="en-US"/>
              <a:t>이산화질소농도</a:t>
            </a:r>
            <a:r>
              <a:rPr lang="en-US" altLang="ko-KR" dirty="0"/>
              <a:t>), SO2(</a:t>
            </a:r>
            <a:r>
              <a:rPr lang="ko-KR" altLang="en-US"/>
              <a:t>이산화황농도</a:t>
            </a:r>
            <a:r>
              <a:rPr lang="en-US" altLang="ko-KR" dirty="0"/>
              <a:t>), CO(</a:t>
            </a:r>
            <a:r>
              <a:rPr lang="ko-KR" altLang="en-US"/>
              <a:t>일산화탄소농도</a:t>
            </a:r>
            <a:r>
              <a:rPr lang="en-US" altLang="ko-KR" dirty="0"/>
              <a:t>), O3(</a:t>
            </a:r>
            <a:r>
              <a:rPr lang="ko-KR" altLang="en-US"/>
              <a:t>오존농도</a:t>
            </a:r>
            <a:r>
              <a:rPr lang="en-US" altLang="ko-KR" dirty="0" smtClean="0"/>
              <a:t>)</a:t>
            </a:r>
          </a:p>
          <a:p>
            <a:pPr lvl="4"/>
            <a:endParaRPr lang="en-US" altLang="ko-KR" dirty="0" smtClean="0"/>
          </a:p>
          <a:p>
            <a:pPr lvl="1"/>
            <a:r>
              <a:rPr lang="ko-KR" altLang="en-US" smtClean="0"/>
              <a:t>기상기후요인 </a:t>
            </a:r>
            <a:r>
              <a:rPr lang="en-US" altLang="ko-KR" dirty="0" smtClean="0"/>
              <a:t>:</a:t>
            </a:r>
            <a:r>
              <a:rPr lang="ko-KR" altLang="en-US" smtClean="0"/>
              <a:t> 최고</a:t>
            </a:r>
            <a:r>
              <a:rPr lang="en-US" altLang="ko-KR" dirty="0" smtClean="0"/>
              <a:t>/</a:t>
            </a:r>
            <a:r>
              <a:rPr lang="ko-KR" altLang="en-US" smtClean="0"/>
              <a:t>평균</a:t>
            </a:r>
            <a:r>
              <a:rPr lang="en-US" altLang="ko-KR" dirty="0" smtClean="0"/>
              <a:t>/</a:t>
            </a:r>
            <a:r>
              <a:rPr lang="ko-KR" altLang="en-US" smtClean="0"/>
              <a:t>최저 해면기압</a:t>
            </a:r>
            <a:r>
              <a:rPr lang="en-US" altLang="ko-KR" dirty="0" smtClean="0"/>
              <a:t>,</a:t>
            </a:r>
            <a:r>
              <a:rPr lang="ko-KR" altLang="en-US" smtClean="0"/>
              <a:t> 월 강수량</a:t>
            </a:r>
            <a:r>
              <a:rPr lang="en-US" altLang="ko-KR" dirty="0" smtClean="0"/>
              <a:t>,</a:t>
            </a:r>
            <a:r>
              <a:rPr lang="ko-KR" altLang="en-US" smtClean="0"/>
              <a:t> 일조시간합</a:t>
            </a:r>
            <a:r>
              <a:rPr lang="en-US" altLang="ko-KR" dirty="0" smtClean="0"/>
              <a:t>,</a:t>
            </a:r>
            <a:r>
              <a:rPr lang="ko-KR" altLang="en-US" smtClean="0"/>
              <a:t> 평균풍속</a:t>
            </a:r>
            <a:endParaRPr lang="en-US" altLang="ko-KR" dirty="0" smtClean="0"/>
          </a:p>
          <a:p>
            <a:pPr lvl="2"/>
            <a:r>
              <a:rPr lang="ko-KR" altLang="en-US" smtClean="0"/>
              <a:t>일조시간</a:t>
            </a:r>
            <a:r>
              <a:rPr lang="en-US" altLang="ko-KR" dirty="0" smtClean="0"/>
              <a:t>:</a:t>
            </a:r>
            <a:r>
              <a:rPr lang="ko-KR" altLang="en-US" smtClean="0"/>
              <a:t> </a:t>
            </a:r>
            <a:r>
              <a:rPr lang="en-US" altLang="ko-KR" dirty="0" smtClean="0"/>
              <a:t>2</a:t>
            </a:r>
            <a:r>
              <a:rPr lang="ko-KR" altLang="en-US" smtClean="0"/>
              <a:t>차 미세먼지 생성 기여</a:t>
            </a:r>
            <a:endParaRPr lang="en-US" altLang="ko-KR" sz="1800" dirty="0"/>
          </a:p>
          <a:p>
            <a:pPr lvl="3"/>
            <a:endParaRPr lang="ko-KR" altLang="en-US" sz="1600"/>
          </a:p>
          <a:p>
            <a:pPr lvl="2"/>
            <a:endParaRPr kumimoji="1"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6059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7409" y="168445"/>
            <a:ext cx="111171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smtClean="0">
                <a:solidFill>
                  <a:prstClr val="black"/>
                </a:solidFill>
              </a:rPr>
              <a:t>반사실적 실험 결과</a:t>
            </a:r>
            <a:r>
              <a:rPr kumimoji="1" lang="en-US" altLang="ko-KR" sz="4400" dirty="0" smtClean="0">
                <a:solidFill>
                  <a:prstClr val="black"/>
                </a:solidFill>
              </a:rPr>
              <a:t>:</a:t>
            </a:r>
            <a:r>
              <a:rPr kumimoji="1" lang="ko-KR" altLang="en-US" sz="4400" smtClean="0">
                <a:solidFill>
                  <a:prstClr val="black"/>
                </a:solidFill>
              </a:rPr>
              <a:t> 기압</a:t>
            </a:r>
            <a:r>
              <a:rPr kumimoji="1" lang="en-US" altLang="ko-KR" sz="4400" dirty="0" smtClean="0">
                <a:solidFill>
                  <a:prstClr val="black"/>
                </a:solidFill>
              </a:rPr>
              <a:t>/</a:t>
            </a:r>
            <a:r>
              <a:rPr kumimoji="1" lang="ko-KR" altLang="en-US" sz="4400" smtClean="0">
                <a:solidFill>
                  <a:prstClr val="black"/>
                </a:solidFill>
              </a:rPr>
              <a:t>중국 대기질 영향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87830" y="1418166"/>
            <a:ext cx="11501076" cy="2010833"/>
          </a:xfrm>
        </p:spPr>
        <p:txBody>
          <a:bodyPr>
            <a:normAutofit fontScale="92500"/>
          </a:bodyPr>
          <a:lstStyle/>
          <a:p>
            <a:r>
              <a:rPr kumimoji="1" lang="ko-KR" altLang="en-US" sz="2600" smtClean="0"/>
              <a:t>예측 정확도가 높은 </a:t>
            </a:r>
            <a:r>
              <a:rPr kumimoji="1" lang="en-US" altLang="ko-KR" sz="2600" dirty="0"/>
              <a:t>4</a:t>
            </a:r>
            <a:r>
              <a:rPr kumimoji="1" lang="ko-KR" altLang="en-US" sz="2600"/>
              <a:t>개의 </a:t>
            </a:r>
            <a:r>
              <a:rPr kumimoji="1" lang="ko-KR" altLang="en-US" sz="2600" smtClean="0"/>
              <a:t>모델</a:t>
            </a:r>
            <a:r>
              <a:rPr kumimoji="1" lang="en-US" altLang="ko-KR" sz="2600" dirty="0" smtClean="0"/>
              <a:t>:</a:t>
            </a:r>
            <a:r>
              <a:rPr kumimoji="1" lang="ko-KR" altLang="en-US" sz="2600" smtClean="0"/>
              <a:t>  </a:t>
            </a:r>
            <a:r>
              <a:rPr kumimoji="1" lang="ko-KR" altLang="en-US" sz="2600"/>
              <a:t>실험 </a:t>
            </a:r>
            <a:r>
              <a:rPr kumimoji="1" lang="en-US" altLang="ko-KR" sz="2600" dirty="0" smtClean="0"/>
              <a:t>3~5</a:t>
            </a:r>
            <a:r>
              <a:rPr kumimoji="1" lang="ko-KR" altLang="en-US" sz="2600" smtClean="0"/>
              <a:t> </a:t>
            </a:r>
            <a:r>
              <a:rPr kumimoji="1" lang="en-US" altLang="ko-KR" sz="2600" dirty="0"/>
              <a:t>Boosting </a:t>
            </a:r>
            <a:r>
              <a:rPr kumimoji="1" lang="en-US" altLang="ko-KR" sz="2600" dirty="0" smtClean="0"/>
              <a:t>, </a:t>
            </a:r>
            <a:r>
              <a:rPr kumimoji="1" lang="ko-KR" altLang="en-US" sz="2600"/>
              <a:t>실험 </a:t>
            </a:r>
            <a:r>
              <a:rPr kumimoji="1" lang="en-US" altLang="ko-KR" sz="2600" dirty="0" smtClean="0"/>
              <a:t>6</a:t>
            </a:r>
            <a:r>
              <a:rPr kumimoji="1" lang="ko-KR" altLang="en-US" sz="2600" smtClean="0"/>
              <a:t> </a:t>
            </a:r>
            <a:r>
              <a:rPr kumimoji="1" lang="en-US" altLang="ko-KR" sz="2600" dirty="0"/>
              <a:t>Random </a:t>
            </a:r>
            <a:r>
              <a:rPr kumimoji="1" lang="en-US" altLang="ko-KR" sz="2600" dirty="0" smtClean="0"/>
              <a:t>forest</a:t>
            </a:r>
            <a:r>
              <a:rPr kumimoji="1" lang="ko-KR" altLang="en-US" sz="2600" smtClean="0"/>
              <a:t> </a:t>
            </a:r>
            <a:endParaRPr kumimoji="1" lang="en-US" altLang="ko-KR" sz="2600" dirty="0"/>
          </a:p>
          <a:p>
            <a:r>
              <a:rPr kumimoji="1" lang="ko-KR" altLang="en-US" sz="2600" smtClean="0"/>
              <a:t>각 변수 </a:t>
            </a:r>
            <a:r>
              <a:rPr kumimoji="1" lang="en-US" altLang="ko-KR" sz="2600" dirty="0"/>
              <a:t>10</a:t>
            </a:r>
            <a:r>
              <a:rPr kumimoji="1" lang="en-US" altLang="ko-KR" sz="2600" dirty="0" smtClean="0"/>
              <a:t>%</a:t>
            </a:r>
            <a:r>
              <a:rPr kumimoji="1" lang="ko-KR" altLang="en-US" sz="2600" smtClean="0"/>
              <a:t> 증가 시</a:t>
            </a:r>
            <a:r>
              <a:rPr kumimoji="1" lang="en-US" altLang="ko-KR" sz="2600" dirty="0" smtClean="0"/>
              <a:t>, </a:t>
            </a:r>
            <a:r>
              <a:rPr kumimoji="1" lang="ko-KR" altLang="en-US" sz="2600" smtClean="0"/>
              <a:t>모델 예측 </a:t>
            </a:r>
            <a:r>
              <a:rPr kumimoji="1" lang="en-US" altLang="ko-KR" sz="2600" dirty="0"/>
              <a:t>PM10 </a:t>
            </a:r>
            <a:r>
              <a:rPr kumimoji="1" lang="ko-KR" altLang="en-US" sz="2600" smtClean="0"/>
              <a:t>농도 변화 계산</a:t>
            </a:r>
            <a:endParaRPr kumimoji="1" lang="en-US" altLang="ko-KR" sz="2600" dirty="0" smtClean="0"/>
          </a:p>
          <a:p>
            <a:pPr lvl="1"/>
            <a:r>
              <a:rPr kumimoji="1" lang="ko-KR" altLang="en-US" smtClean="0"/>
              <a:t>영향이 큰 변수</a:t>
            </a:r>
            <a:r>
              <a:rPr kumimoji="1" lang="en-US" altLang="ko-KR" dirty="0" smtClean="0"/>
              <a:t>(1)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최고해면기압</a:t>
            </a:r>
            <a:r>
              <a:rPr kumimoji="1" lang="en-US" altLang="ko-KR" dirty="0" smtClean="0"/>
              <a:t>, </a:t>
            </a:r>
            <a:r>
              <a:rPr kumimoji="1" lang="ko-KR" altLang="en-US" smtClean="0"/>
              <a:t>상하이</a:t>
            </a:r>
            <a:r>
              <a:rPr kumimoji="1" lang="en-US" altLang="ko-KR" dirty="0" smtClean="0"/>
              <a:t>PM2.5,</a:t>
            </a:r>
            <a:r>
              <a:rPr kumimoji="1" lang="ko-KR" altLang="en-US" smtClean="0"/>
              <a:t> 베이징대기질지수 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텐진대기질 지수</a:t>
            </a:r>
            <a:endParaRPr kumimoji="1" lang="en-US" altLang="ko-KR" dirty="0"/>
          </a:p>
          <a:p>
            <a:pPr lvl="1"/>
            <a:r>
              <a:rPr kumimoji="1" lang="ko-KR" altLang="en-US" smtClean="0"/>
              <a:t>영향이 큰 변수</a:t>
            </a:r>
            <a:r>
              <a:rPr kumimoji="1" lang="en-US" altLang="ko-KR" dirty="0" smtClean="0"/>
              <a:t>(2):</a:t>
            </a:r>
            <a:r>
              <a:rPr kumimoji="1" lang="ko-KR" altLang="en-US" smtClean="0"/>
              <a:t>  이산화황 농도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이산화질소 농도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graphicFrame>
        <p:nvGraphicFramePr>
          <p:cNvPr id="7" name="차트 6"/>
          <p:cNvGraphicFramePr>
            <a:graphicFrameLocks/>
          </p:cNvGraphicFramePr>
          <p:nvPr/>
        </p:nvGraphicFramePr>
        <p:xfrm>
          <a:off x="587830" y="3755572"/>
          <a:ext cx="10765970" cy="2600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텍스트 상자 1"/>
          <p:cNvSpPr txBox="1"/>
          <p:nvPr/>
        </p:nvSpPr>
        <p:spPr>
          <a:xfrm>
            <a:off x="4832522" y="3390447"/>
            <a:ext cx="227658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mtClean="0"/>
              <a:t>반 사실적 실험 결과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444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448456" y="168445"/>
            <a:ext cx="52950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smtClean="0">
                <a:solidFill>
                  <a:prstClr val="black"/>
                </a:solidFill>
              </a:rPr>
              <a:t>결론 및 정책적 제언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57187" y="1420586"/>
            <a:ext cx="11077575" cy="5105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 smtClean="0"/>
              <a:t>1. </a:t>
            </a:r>
            <a:r>
              <a:rPr kumimoji="1" lang="ko-KR" altLang="en-US" dirty="0" smtClean="0"/>
              <a:t>중국 대기질 영향</a:t>
            </a:r>
            <a:r>
              <a:rPr kumimoji="1" lang="en-US" altLang="ko-KR" dirty="0" smtClean="0"/>
              <a:t> </a:t>
            </a:r>
          </a:p>
          <a:p>
            <a:pPr lvl="1"/>
            <a:r>
              <a:rPr kumimoji="1" lang="ko-KR" altLang="en-US" sz="2500" dirty="0" smtClean="0"/>
              <a:t>중국의 대기질 데이터를 사용하면</a:t>
            </a:r>
            <a:r>
              <a:rPr kumimoji="1" lang="en-US" altLang="ko-KR" sz="2500" dirty="0" smtClean="0"/>
              <a:t> </a:t>
            </a:r>
            <a:r>
              <a:rPr kumimoji="1" lang="ko-KR" altLang="en-US" sz="2500" dirty="0" smtClean="0"/>
              <a:t>모델의 정확도가 높아짐</a:t>
            </a:r>
            <a:endParaRPr kumimoji="1" lang="en-US" altLang="ko-KR" sz="2500" dirty="0" smtClean="0"/>
          </a:p>
          <a:p>
            <a:pPr lvl="2"/>
            <a:r>
              <a:rPr lang="ko-KR" altLang="en-US" dirty="0"/>
              <a:t>베이징</a:t>
            </a:r>
            <a:r>
              <a:rPr lang="en-US" altLang="ko-KR" dirty="0"/>
              <a:t>, </a:t>
            </a:r>
            <a:r>
              <a:rPr lang="ko-KR" altLang="en-US" dirty="0"/>
              <a:t>상하이</a:t>
            </a:r>
            <a:r>
              <a:rPr lang="en-US" altLang="ko-KR" dirty="0"/>
              <a:t>, </a:t>
            </a:r>
            <a:r>
              <a:rPr lang="ko-KR" altLang="en-US" dirty="0"/>
              <a:t>텐진 시의 </a:t>
            </a:r>
            <a:r>
              <a:rPr lang="ko-KR" altLang="en-US" dirty="0" smtClean="0"/>
              <a:t>대기질</a:t>
            </a:r>
            <a:r>
              <a:rPr lang="en-US" altLang="ko-KR" dirty="0" smtClean="0"/>
              <a:t>:</a:t>
            </a:r>
            <a:r>
              <a:rPr lang="ko-KR" altLang="en-US" dirty="0" smtClean="0"/>
              <a:t>  </a:t>
            </a:r>
            <a:r>
              <a:rPr lang="ko-KR" altLang="en-US" dirty="0"/>
              <a:t>변수 </a:t>
            </a:r>
            <a:r>
              <a:rPr lang="ko-KR" altLang="en-US" dirty="0" smtClean="0"/>
              <a:t>중요도 상위 </a:t>
            </a:r>
            <a:endParaRPr lang="ko-KR" altLang="en-US" dirty="0"/>
          </a:p>
          <a:p>
            <a:pPr lvl="2"/>
            <a:r>
              <a:rPr lang="ko-KR" altLang="en-US" dirty="0" smtClean="0"/>
              <a:t>황사관측일수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대부분 모델 </a:t>
            </a:r>
            <a:r>
              <a:rPr lang="ko-KR" altLang="en-US" dirty="0"/>
              <a:t>변수 중요도 측정에서 상위에 </a:t>
            </a:r>
            <a:r>
              <a:rPr lang="ko-KR" altLang="en-US" dirty="0" smtClean="0"/>
              <a:t>위치</a:t>
            </a:r>
            <a:endParaRPr lang="en-US" altLang="ko-KR" dirty="0"/>
          </a:p>
          <a:p>
            <a:pPr lvl="4"/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국내 </a:t>
            </a:r>
            <a:r>
              <a:rPr lang="en-US" altLang="ko-KR" dirty="0" smtClean="0"/>
              <a:t>NOx, SOx </a:t>
            </a:r>
            <a:r>
              <a:rPr lang="ko-KR" altLang="en-US" dirty="0" smtClean="0"/>
              <a:t>관리 필요성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미세먼지 발생 억제 필요</a:t>
            </a:r>
            <a:endParaRPr lang="en-US" altLang="ko-KR" dirty="0" smtClean="0"/>
          </a:p>
          <a:p>
            <a:pPr lvl="1"/>
            <a:r>
              <a:rPr lang="en-US" altLang="ko-KR" sz="2500" dirty="0" smtClean="0">
                <a:solidFill>
                  <a:prstClr val="black"/>
                </a:solidFill>
              </a:rPr>
              <a:t>NOx</a:t>
            </a:r>
            <a:r>
              <a:rPr lang="ko-KR" altLang="en-US" sz="2500" dirty="0" smtClean="0">
                <a:solidFill>
                  <a:prstClr val="black"/>
                </a:solidFill>
              </a:rPr>
              <a:t>와 </a:t>
            </a:r>
            <a:r>
              <a:rPr lang="en-US" altLang="ko-KR" sz="2500" dirty="0" smtClean="0">
                <a:solidFill>
                  <a:prstClr val="black"/>
                </a:solidFill>
              </a:rPr>
              <a:t>SOx:</a:t>
            </a:r>
            <a:r>
              <a:rPr lang="ko-KR" altLang="en-US" sz="2500" dirty="0" smtClean="0">
                <a:solidFill>
                  <a:prstClr val="black"/>
                </a:solidFill>
              </a:rPr>
              <a:t>  높은 변수 중요도</a:t>
            </a:r>
            <a:r>
              <a:rPr lang="en-US" altLang="ko-KR" sz="2500" dirty="0" smtClean="0">
                <a:solidFill>
                  <a:prstClr val="black"/>
                </a:solidFill>
              </a:rPr>
              <a:t>,</a:t>
            </a:r>
            <a:r>
              <a:rPr lang="ko-KR" altLang="en-US" sz="2500" dirty="0" smtClean="0">
                <a:solidFill>
                  <a:prstClr val="black"/>
                </a:solidFill>
              </a:rPr>
              <a:t> 큰 정량적 효과</a:t>
            </a:r>
            <a:endParaRPr lang="en-US" altLang="ko-KR" sz="2500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sz="2500" dirty="0" smtClean="0">
                <a:solidFill>
                  <a:prstClr val="black"/>
                </a:solidFill>
              </a:rPr>
              <a:t>일사시간합</a:t>
            </a:r>
            <a:r>
              <a:rPr lang="en-US" altLang="ko-KR" sz="2500" dirty="0" smtClean="0">
                <a:solidFill>
                  <a:prstClr val="black"/>
                </a:solidFill>
              </a:rPr>
              <a:t>:</a:t>
            </a:r>
            <a:r>
              <a:rPr lang="ko-KR" altLang="en-US" sz="2500" dirty="0" smtClean="0">
                <a:solidFill>
                  <a:prstClr val="black"/>
                </a:solidFill>
              </a:rPr>
              <a:t>  높은 변수 중요도</a:t>
            </a:r>
            <a:r>
              <a:rPr lang="en-US" altLang="ko-KR" sz="2500" dirty="0" smtClean="0">
                <a:solidFill>
                  <a:prstClr val="black"/>
                </a:solidFill>
              </a:rPr>
              <a:t>,</a:t>
            </a:r>
            <a:r>
              <a:rPr lang="ko-KR" altLang="en-US" sz="2500" dirty="0" smtClean="0">
                <a:solidFill>
                  <a:prstClr val="black"/>
                </a:solidFill>
              </a:rPr>
              <a:t> </a:t>
            </a:r>
            <a:r>
              <a:rPr lang="en-US" altLang="ko-KR" sz="2500" dirty="0" smtClean="0">
                <a:solidFill>
                  <a:prstClr val="black"/>
                </a:solidFill>
              </a:rPr>
              <a:t>2</a:t>
            </a:r>
            <a:r>
              <a:rPr lang="ko-KR" altLang="en-US" sz="2500" dirty="0" smtClean="0">
                <a:solidFill>
                  <a:prstClr val="black"/>
                </a:solidFill>
              </a:rPr>
              <a:t>차 미세먼지 발생 촉진과 관련</a:t>
            </a:r>
            <a:endParaRPr lang="en-US" altLang="ko-KR" sz="25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ko-KR" sz="25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pPr marL="457200" lvl="1" indent="0">
              <a:buNone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943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smtClean="0"/>
              <a:t> 연구결과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</a:t>
            </a:r>
            <a:r>
              <a:rPr kumimoji="1" lang="en-US" altLang="ko-KR" dirty="0" smtClean="0"/>
              <a:t>2017</a:t>
            </a:r>
            <a:r>
              <a:rPr kumimoji="1" lang="ko-KR" altLang="en-US" smtClean="0"/>
              <a:t>년 연구성과</a:t>
            </a:r>
            <a:endParaRPr kumimoji="1" lang="ko-KR" altLang="en-US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5.</a:t>
            </a:r>
            <a:r>
              <a:rPr kumimoji="1" lang="ko-KR" altLang="en-US" smtClean="0"/>
              <a:t> </a:t>
            </a:r>
            <a:r>
              <a:rPr kumimoji="1" lang="ko-KR" altLang="en-US"/>
              <a:t>환경분야 빅데이터 수집방법연구 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한국진</a:t>
            </a:r>
            <a:r>
              <a:rPr kumimoji="1" lang="en-US" altLang="ko-KR" dirty="0" smtClean="0"/>
              <a:t>)</a:t>
            </a:r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5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 </a:t>
            </a:r>
            <a:r>
              <a:rPr kumimoji="1" lang="ko-KR" altLang="en-US"/>
              <a:t>환경분야 빅데이터 </a:t>
            </a:r>
            <a:r>
              <a:rPr kumimoji="1" lang="ko-KR" altLang="en-US" smtClean="0"/>
              <a:t>수집방법연구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0760" cy="4530726"/>
          </a:xfrm>
        </p:spPr>
        <p:txBody>
          <a:bodyPr>
            <a:normAutofit fontScale="85000" lnSpcReduction="20000"/>
          </a:bodyPr>
          <a:lstStyle/>
          <a:p>
            <a:r>
              <a:rPr kumimoji="1" lang="ko-KR" altLang="en-US" dirty="0" smtClean="0"/>
              <a:t>목적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데이터 중심 연구 패러다임 대응을 위한 빅데이터 수집방법 연구</a:t>
            </a:r>
            <a:endParaRPr kumimoji="1" lang="en-US" altLang="ko-KR" dirty="0"/>
          </a:p>
          <a:p>
            <a:r>
              <a:rPr kumimoji="1" lang="ko-KR" altLang="en-US" dirty="0" smtClean="0"/>
              <a:t>연구내용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환경 데이터 수요 조사 → 수집 데이터 선정 → 수집 자동화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수요 조사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공공데이터 포털 활용신청 순위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원내데이터 활용사례조사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연구자 면담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선정 대상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공공데이터 포털 활용신청 순위 기준 기상청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한국환경공단 사례 선정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수집 자동화 코드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Web</a:t>
            </a:r>
            <a:r>
              <a:rPr kumimoji="1" lang="ko-KR" altLang="en-US" dirty="0" smtClean="0"/>
              <a:t> 게시 </a:t>
            </a:r>
            <a:r>
              <a:rPr kumimoji="1" lang="ko-KR" altLang="en-US" dirty="0"/>
              <a:t>자료 </a:t>
            </a:r>
            <a:r>
              <a:rPr kumimoji="1" lang="ko-KR" altLang="en-US" dirty="0" smtClean="0"/>
              <a:t>→ 수집 → </a:t>
            </a:r>
            <a:r>
              <a:rPr kumimoji="1" lang="en-US" altLang="ko-KR" dirty="0" smtClean="0"/>
              <a:t>RDB</a:t>
            </a:r>
            <a:r>
              <a:rPr kumimoji="1" lang="en-US" altLang="ko-KR" dirty="0"/>
              <a:t>M</a:t>
            </a:r>
            <a:r>
              <a:rPr kumimoji="1" lang="en-US" altLang="ko-KR" dirty="0" smtClean="0"/>
              <a:t>S</a:t>
            </a:r>
            <a:r>
              <a:rPr kumimoji="1" lang="ko-KR" altLang="en-US" dirty="0" smtClean="0"/>
              <a:t> 형태로 전환 → 저장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수집 자동화 코드 구축</a:t>
            </a:r>
            <a:r>
              <a:rPr kumimoji="1" lang="en-US" altLang="ko-KR" dirty="0" smtClean="0"/>
              <a:t>: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Python Beautifulsoup, json, pandas</a:t>
            </a:r>
          </a:p>
          <a:p>
            <a:pPr lvl="1"/>
            <a:r>
              <a:rPr kumimoji="1" lang="en-US" altLang="ko-KR" sz="1800" dirty="0" smtClean="0"/>
              <a:t>[</a:t>
            </a:r>
            <a:r>
              <a:rPr kumimoji="1" lang="ko-KR" altLang="en-US" sz="1800" dirty="0" smtClean="0"/>
              <a:t>공공 데이터 포털</a:t>
            </a:r>
            <a:r>
              <a:rPr kumimoji="1" lang="en-US" altLang="ko-KR" sz="1800" dirty="0" smtClean="0"/>
              <a:t>]</a:t>
            </a:r>
            <a:r>
              <a:rPr kumimoji="1" lang="ko-KR" altLang="en-US" sz="1800" dirty="0" smtClean="0"/>
              <a:t> 기상청 동네예보정보조회서비스</a:t>
            </a:r>
            <a:r>
              <a:rPr kumimoji="1" lang="en-US" altLang="ko-KR" sz="1800" dirty="0" smtClean="0"/>
              <a:t>(</a:t>
            </a:r>
            <a:r>
              <a:rPr kumimoji="1" lang="ko-KR" altLang="en-US" sz="1800" dirty="0" smtClean="0"/>
              <a:t>최근 </a:t>
            </a:r>
            <a:r>
              <a:rPr kumimoji="1" lang="en-US" altLang="ko-KR" sz="1800" dirty="0" smtClean="0"/>
              <a:t>24</a:t>
            </a:r>
            <a:r>
              <a:rPr kumimoji="1" lang="ko-KR" altLang="en-US" sz="1800" dirty="0" smtClean="0"/>
              <a:t>시간</a:t>
            </a:r>
            <a:r>
              <a:rPr kumimoji="1" lang="en-US" altLang="ko-KR" sz="1800" dirty="0" smtClean="0"/>
              <a:t>)</a:t>
            </a:r>
            <a:r>
              <a:rPr kumimoji="1" lang="ko-KR" altLang="en-US" sz="1800" dirty="0" smtClean="0"/>
              <a:t> </a:t>
            </a:r>
            <a:r>
              <a:rPr kumimoji="1" lang="en-US" altLang="ko-KR" sz="1800" dirty="0" smtClean="0"/>
              <a:t>(</a:t>
            </a:r>
            <a:r>
              <a:rPr kumimoji="1" lang="ko-KR" altLang="en-US" sz="1800" dirty="0" smtClean="0"/>
              <a:t>통합 코드 </a:t>
            </a:r>
            <a:r>
              <a:rPr kumimoji="1" lang="en-US" altLang="ko-KR" sz="1800" dirty="0" smtClean="0"/>
              <a:t>4</a:t>
            </a:r>
            <a:r>
              <a:rPr kumimoji="1" lang="ko-KR" altLang="en-US" sz="1800" dirty="0" smtClean="0"/>
              <a:t>건</a:t>
            </a:r>
            <a:r>
              <a:rPr kumimoji="1" lang="en-US" altLang="ko-KR" sz="1800" dirty="0" smtClean="0"/>
              <a:t>+)</a:t>
            </a:r>
          </a:p>
          <a:p>
            <a:pPr lvl="2"/>
            <a:r>
              <a:rPr kumimoji="1" lang="ko-KR" altLang="en-US" sz="1800" dirty="0" smtClean="0"/>
              <a:t>여러 항목의 데이터를 한꺼번에 수집해서 후처리 과정에서 분리</a:t>
            </a:r>
            <a:endParaRPr kumimoji="1" lang="en-US" altLang="ko-KR" sz="1800" dirty="0"/>
          </a:p>
          <a:p>
            <a:pPr lvl="1">
              <a:buFont typeface="Arial" charset="0"/>
              <a:buChar char="•"/>
            </a:pPr>
            <a:r>
              <a:rPr kumimoji="1" lang="ko-KR" altLang="en-US" sz="1800" dirty="0" smtClean="0"/>
              <a:t>기상자료개방포털</a:t>
            </a:r>
            <a:r>
              <a:rPr kumimoji="1" lang="en-US" altLang="ko-KR" sz="1800" dirty="0" smtClean="0"/>
              <a:t>(</a:t>
            </a:r>
            <a:r>
              <a:rPr kumimoji="1" lang="ko-KR" altLang="en-US" sz="1800" dirty="0" smtClean="0"/>
              <a:t>코드 </a:t>
            </a:r>
            <a:r>
              <a:rPr kumimoji="1" lang="en-US" altLang="ko-KR" sz="1800" dirty="0" smtClean="0"/>
              <a:t>3</a:t>
            </a:r>
            <a:r>
              <a:rPr kumimoji="1" lang="ko-KR" altLang="en-US" sz="1800" dirty="0" smtClean="0"/>
              <a:t>건</a:t>
            </a:r>
            <a:r>
              <a:rPr kumimoji="1" lang="en-US" altLang="ko-KR" sz="1800" dirty="0" smtClean="0"/>
              <a:t>+)</a:t>
            </a:r>
          </a:p>
          <a:p>
            <a:pPr lvl="2">
              <a:buFont typeface="Arial" charset="0"/>
              <a:buChar char="•"/>
            </a:pPr>
            <a:r>
              <a:rPr kumimoji="1" lang="ko-KR" altLang="en-US" sz="1800" dirty="0" smtClean="0"/>
              <a:t>데이터 항목 별로 따로 따로 수집 가능</a:t>
            </a:r>
            <a:r>
              <a:rPr kumimoji="1" lang="en-US" altLang="ko-KR" sz="1800" dirty="0" smtClean="0"/>
              <a:t>,</a:t>
            </a:r>
            <a:r>
              <a:rPr kumimoji="1" lang="ko-KR" altLang="en-US" sz="1800" dirty="0" smtClean="0"/>
              <a:t> 후처리 과정이 복잡</a:t>
            </a:r>
            <a:endParaRPr kumimoji="1" lang="en-US" altLang="ko-KR" sz="1800" dirty="0" smtClean="0"/>
          </a:p>
          <a:p>
            <a:pPr lvl="1">
              <a:buFont typeface="Arial" charset="0"/>
              <a:buChar char="•"/>
            </a:pPr>
            <a:r>
              <a:rPr kumimoji="1" lang="en-US" altLang="ko-KR" sz="1800" dirty="0"/>
              <a:t>[</a:t>
            </a:r>
            <a:r>
              <a:rPr kumimoji="1" lang="ko-KR" altLang="en-US" sz="1800" dirty="0"/>
              <a:t>공공 데이터 포털</a:t>
            </a:r>
            <a:r>
              <a:rPr kumimoji="1" lang="en-US" altLang="ko-KR" sz="1800" dirty="0"/>
              <a:t>]</a:t>
            </a:r>
            <a:r>
              <a:rPr kumimoji="1" lang="ko-KR" altLang="en-US" sz="1800" dirty="0"/>
              <a:t> 한국환경공단 대기오염정보 조회 서비스</a:t>
            </a:r>
            <a:r>
              <a:rPr kumimoji="1" lang="en-US" altLang="ko-KR" sz="1800" dirty="0"/>
              <a:t> (</a:t>
            </a:r>
            <a:r>
              <a:rPr kumimoji="1" lang="ko-KR" altLang="en-US" sz="1800" dirty="0"/>
              <a:t>통합코드 </a:t>
            </a:r>
            <a:r>
              <a:rPr kumimoji="1" lang="en-US" altLang="ko-KR" sz="1800" dirty="0"/>
              <a:t>11</a:t>
            </a:r>
            <a:r>
              <a:rPr kumimoji="1" lang="ko-KR" altLang="en-US" sz="1800" dirty="0"/>
              <a:t>건</a:t>
            </a:r>
            <a:r>
              <a:rPr kumimoji="1" lang="en-US" altLang="ko-KR" sz="1800" dirty="0" smtClean="0"/>
              <a:t>+) </a:t>
            </a:r>
          </a:p>
          <a:p>
            <a:pPr lvl="2">
              <a:buFont typeface="Arial" charset="0"/>
              <a:buChar char="•"/>
            </a:pPr>
            <a:r>
              <a:rPr kumimoji="1" lang="ko-KR" altLang="en-US" sz="1800" dirty="0"/>
              <a:t>여러 항목의 데이터를 한꺼번에 수집해서 </a:t>
            </a:r>
            <a:r>
              <a:rPr kumimoji="1" lang="ko-KR" altLang="en-US" sz="1800" dirty="0" smtClean="0"/>
              <a:t> 후처리 과정에서 분리</a:t>
            </a:r>
            <a:endParaRPr kumimoji="1" lang="en-US" altLang="ko-KR" sz="1800" dirty="0" smtClean="0"/>
          </a:p>
          <a:p>
            <a:pPr lvl="1">
              <a:buFont typeface="Arial" charset="0"/>
              <a:buChar char="•"/>
            </a:pPr>
            <a:r>
              <a:rPr kumimoji="1" lang="ko-KR" altLang="en-US" sz="1800" dirty="0" smtClean="0"/>
              <a:t>에어코리아</a:t>
            </a:r>
            <a:r>
              <a:rPr kumimoji="1" lang="en-US" altLang="ko-KR" sz="1800" dirty="0" smtClean="0"/>
              <a:t> (</a:t>
            </a:r>
            <a:r>
              <a:rPr kumimoji="1" lang="ko-KR" altLang="en-US" sz="1800" dirty="0" smtClean="0"/>
              <a:t>코드 </a:t>
            </a:r>
            <a:r>
              <a:rPr kumimoji="1" lang="en-US" altLang="ko-KR" sz="1800" dirty="0" smtClean="0"/>
              <a:t>20</a:t>
            </a:r>
            <a:r>
              <a:rPr kumimoji="1" lang="ko-KR" altLang="en-US" sz="1800" dirty="0" smtClean="0"/>
              <a:t>건</a:t>
            </a:r>
            <a:r>
              <a:rPr kumimoji="1" lang="en-US" altLang="ko-KR" sz="1800" dirty="0" smtClean="0"/>
              <a:t>+)</a:t>
            </a:r>
          </a:p>
          <a:p>
            <a:pPr lvl="2">
              <a:buFont typeface="Arial" charset="0"/>
              <a:buChar char="•"/>
            </a:pPr>
            <a:r>
              <a:rPr kumimoji="1" lang="ko-KR" altLang="en-US" sz="1800" dirty="0" smtClean="0"/>
              <a:t>데이터 항목 별로 따로 수집 가능</a:t>
            </a:r>
            <a:r>
              <a:rPr kumimoji="1" lang="en-US" altLang="ko-KR" sz="1800" dirty="0" smtClean="0"/>
              <a:t>,</a:t>
            </a:r>
            <a:r>
              <a:rPr kumimoji="1" lang="ko-KR" altLang="en-US" sz="1800" dirty="0" smtClean="0"/>
              <a:t> 후처리 간단</a:t>
            </a:r>
            <a:endParaRPr kumimoji="1"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smtClean="0"/>
              <a:t>연구영역</a:t>
            </a:r>
            <a:r>
              <a:rPr kumimoji="1" lang="en-US" altLang="ko-KR" sz="3600" dirty="0" smtClean="0"/>
              <a:t>:</a:t>
            </a:r>
            <a:r>
              <a:rPr kumimoji="1" lang="ko-KR" altLang="en-US" sz="3600" smtClean="0"/>
              <a:t> 환경 빅데이터 연구</a:t>
            </a:r>
            <a:r>
              <a:rPr kumimoji="1" lang="en-US" altLang="ko-KR" sz="3600" dirty="0" smtClean="0"/>
              <a:t>,</a:t>
            </a:r>
            <a:r>
              <a:rPr kumimoji="1" lang="ko-KR" altLang="en-US" sz="3600" smtClean="0"/>
              <a:t> 인프라</a:t>
            </a:r>
            <a:r>
              <a:rPr kumimoji="1" lang="en-US" altLang="ko-KR" sz="3600" dirty="0" smtClean="0"/>
              <a:t>,</a:t>
            </a:r>
            <a:r>
              <a:rPr kumimoji="1" lang="ko-KR" altLang="en-US" sz="3600" smtClean="0"/>
              <a:t> 서비스</a:t>
            </a:r>
            <a:endParaRPr kumimoji="1" lang="ko-KR" altLang="en-US" sz="360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698308"/>
              </p:ext>
            </p:extLst>
          </p:nvPr>
        </p:nvGraphicFramePr>
        <p:xfrm>
          <a:off x="838200" y="1825625"/>
          <a:ext cx="10515600" cy="391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0" y="2801862"/>
            <a:ext cx="2842673" cy="344529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36344"/>
            <a:ext cx="11079480" cy="65766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공데 포털</a:t>
            </a:r>
            <a:r>
              <a:rPr lang="en-US" altLang="ko-KR" dirty="0" smtClean="0"/>
              <a:t>) </a:t>
            </a:r>
            <a:r>
              <a:rPr lang="ko-KR" altLang="en-US" smtClean="0"/>
              <a:t>기상청 동네예보정보조회서비스 </a:t>
            </a:r>
            <a:r>
              <a:rPr lang="en-US" altLang="ko-KR" dirty="0" smtClean="0"/>
              <a:t>| </a:t>
            </a:r>
            <a:r>
              <a:rPr lang="ko-KR" altLang="en-US" smtClean="0"/>
              <a:t>오픈</a:t>
            </a:r>
            <a:r>
              <a:rPr lang="en-US" altLang="ko-KR" dirty="0" smtClean="0"/>
              <a:t>API(JSON)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47" y="2591302"/>
            <a:ext cx="2842672" cy="348387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191" y="2591302"/>
            <a:ext cx="3586110" cy="349709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374" y="2419325"/>
            <a:ext cx="3586110" cy="34373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환경분야 빅데이터 수집사례</a:t>
            </a:r>
            <a:r>
              <a:rPr lang="en-US" altLang="ko-KR" dirty="0" smtClean="0"/>
              <a:t>(1/4)</a:t>
            </a:r>
            <a:br>
              <a:rPr lang="en-US" altLang="ko-KR" dirty="0" smtClean="0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80</a:t>
            </a:fld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137920" y="1865630"/>
          <a:ext cx="10215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970">
                  <a:extLst>
                    <a:ext uri="{9D8B030D-6E8A-4147-A177-3AD203B41FA5}">
                      <a16:colId xmlns:a16="http://schemas.microsoft.com/office/drawing/2014/main" xmlns="" val="1847727710"/>
                    </a:ext>
                  </a:extLst>
                </a:gridCol>
                <a:gridCol w="2553970">
                  <a:extLst>
                    <a:ext uri="{9D8B030D-6E8A-4147-A177-3AD203B41FA5}">
                      <a16:colId xmlns:a16="http://schemas.microsoft.com/office/drawing/2014/main" xmlns="" val="3940553149"/>
                    </a:ext>
                  </a:extLst>
                </a:gridCol>
                <a:gridCol w="2553970">
                  <a:extLst>
                    <a:ext uri="{9D8B030D-6E8A-4147-A177-3AD203B41FA5}">
                      <a16:colId xmlns:a16="http://schemas.microsoft.com/office/drawing/2014/main" xmlns="" val="517554865"/>
                    </a:ext>
                  </a:extLst>
                </a:gridCol>
                <a:gridCol w="2553970">
                  <a:extLst>
                    <a:ext uri="{9D8B030D-6E8A-4147-A177-3AD203B41FA5}">
                      <a16:colId xmlns:a16="http://schemas.microsoft.com/office/drawing/2014/main" xmlns="" val="1846625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초단기실황조회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초단계예보조회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동네예보조회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예보버전조회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025818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37920" y="2452052"/>
            <a:ext cx="373888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 식별 </a:t>
            </a:r>
            <a:r>
              <a:rPr lang="en-US" altLang="ko-KR" dirty="0" smtClean="0"/>
              <a:t>/ </a:t>
            </a:r>
            <a:r>
              <a:rPr lang="ko-KR" altLang="en-US" smtClean="0"/>
              <a:t>데이터 서비스 탐색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3200" y="2994341"/>
            <a:ext cx="351536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메타데이터 확인 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smtClean="0">
                <a:solidFill>
                  <a:schemeClr val="bg1"/>
                </a:solidFill>
              </a:rPr>
              <a:t>오픈</a:t>
            </a:r>
            <a:r>
              <a:rPr lang="en-US" altLang="ko-KR" dirty="0" smtClean="0">
                <a:solidFill>
                  <a:schemeClr val="bg1"/>
                </a:solidFill>
              </a:rPr>
              <a:t>API</a:t>
            </a:r>
            <a:r>
              <a:rPr lang="ko-KR" altLang="en-US" smtClean="0">
                <a:solidFill>
                  <a:schemeClr val="bg1"/>
                </a:solidFill>
              </a:rPr>
              <a:t> 분석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8960" y="3536630"/>
            <a:ext cx="202184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자동화 코드 작성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줄무늬가 있는 오른쪽 화살표 14"/>
          <p:cNvSpPr/>
          <p:nvPr/>
        </p:nvSpPr>
        <p:spPr>
          <a:xfrm>
            <a:off x="1137920" y="3041490"/>
            <a:ext cx="228600" cy="275033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줄무늬가 있는 오른쪽 화살표 15"/>
          <p:cNvSpPr/>
          <p:nvPr/>
        </p:nvSpPr>
        <p:spPr>
          <a:xfrm>
            <a:off x="1473200" y="3585566"/>
            <a:ext cx="228600" cy="27503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42838" y="4078919"/>
            <a:ext cx="43596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/>
              <a:t>최근 </a:t>
            </a:r>
            <a:r>
              <a:rPr lang="en-US" altLang="ko-KR" dirty="0" smtClean="0"/>
              <a:t>1</a:t>
            </a:r>
            <a:r>
              <a:rPr lang="ko-KR" altLang="en-US" smtClean="0"/>
              <a:t>일</a:t>
            </a:r>
            <a:r>
              <a:rPr lang="en-US" altLang="ko-KR" dirty="0" smtClean="0"/>
              <a:t>, 1</a:t>
            </a:r>
            <a:r>
              <a:rPr lang="ko-KR" altLang="en-US" smtClean="0"/>
              <a:t>달</a:t>
            </a:r>
            <a:r>
              <a:rPr lang="en-US" altLang="ko-KR" dirty="0" smtClean="0"/>
              <a:t>, 3</a:t>
            </a:r>
            <a:r>
              <a:rPr lang="ko-KR" altLang="en-US" smtClean="0"/>
              <a:t>달만 조회됨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mtClean="0"/>
              <a:t>실시간 수집 필요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특정 항목 추출 곤란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mtClean="0"/>
              <a:t>모두 가져와서 후처리 과정 분리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Data</a:t>
            </a:r>
            <a:r>
              <a:rPr lang="ko-KR" altLang="en-US" smtClean="0"/>
              <a:t> 가 </a:t>
            </a:r>
            <a:r>
              <a:rPr lang="en-US" altLang="ko-KR" dirty="0" smtClean="0"/>
              <a:t>Spreadsheet</a:t>
            </a:r>
            <a:r>
              <a:rPr lang="ko-KR" altLang="en-US" smtClean="0"/>
              <a:t> 형태로 제공되지 않아서 수집후 후처리 필요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smtClean="0"/>
              <a:t>  </a:t>
            </a:r>
            <a:r>
              <a:rPr lang="en-US" altLang="ko-KR" dirty="0" smtClean="0"/>
              <a:t>5km x 5km </a:t>
            </a:r>
            <a:r>
              <a:rPr lang="ko-KR" altLang="en-US" smtClean="0"/>
              <a:t>해상도 전국을 분할</a:t>
            </a:r>
            <a:endParaRPr lang="en-US" altLang="ko-KR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790" y="2419325"/>
            <a:ext cx="2842673" cy="34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smtClean="0"/>
              <a:t>환경분야 빅데이터 수집사례</a:t>
            </a:r>
            <a:r>
              <a:rPr lang="en-US" altLang="ko-KR" dirty="0" smtClean="0"/>
              <a:t>(2/4)</a:t>
            </a:r>
            <a:br>
              <a:rPr lang="en-US" altLang="ko-KR" dirty="0" smtClean="0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36344"/>
            <a:ext cx="11079480" cy="65766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기상자료개방포털</a:t>
            </a:r>
            <a:r>
              <a:rPr lang="en-US" altLang="ko-KR" dirty="0" smtClean="0"/>
              <a:t>) </a:t>
            </a:r>
            <a:r>
              <a:rPr lang="ko-KR" altLang="en-US" smtClean="0"/>
              <a:t>데이터 </a:t>
            </a:r>
            <a:r>
              <a:rPr lang="en-US" altLang="ko-KR" dirty="0" smtClean="0"/>
              <a:t>&gt; </a:t>
            </a:r>
            <a:r>
              <a:rPr lang="ko-KR" altLang="en-US" smtClean="0"/>
              <a:t>날씨예보 </a:t>
            </a:r>
            <a:r>
              <a:rPr lang="en-US" altLang="ko-KR" dirty="0" smtClean="0"/>
              <a:t>| </a:t>
            </a:r>
            <a:r>
              <a:rPr lang="ko-KR" altLang="en-US" smtClean="0"/>
              <a:t>압축파일 다운로드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81</a:t>
            </a:fld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137920" y="1865630"/>
          <a:ext cx="10215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970">
                  <a:extLst>
                    <a:ext uri="{9D8B030D-6E8A-4147-A177-3AD203B41FA5}">
                      <a16:colId xmlns:a16="http://schemas.microsoft.com/office/drawing/2014/main" xmlns="" val="1847727710"/>
                    </a:ext>
                  </a:extLst>
                </a:gridCol>
                <a:gridCol w="2553970">
                  <a:extLst>
                    <a:ext uri="{9D8B030D-6E8A-4147-A177-3AD203B41FA5}">
                      <a16:colId xmlns:a16="http://schemas.microsoft.com/office/drawing/2014/main" xmlns="" val="3940553149"/>
                    </a:ext>
                  </a:extLst>
                </a:gridCol>
                <a:gridCol w="2553970">
                  <a:extLst>
                    <a:ext uri="{9D8B030D-6E8A-4147-A177-3AD203B41FA5}">
                      <a16:colId xmlns:a16="http://schemas.microsoft.com/office/drawing/2014/main" xmlns="" val="517554865"/>
                    </a:ext>
                  </a:extLst>
                </a:gridCol>
                <a:gridCol w="2553970">
                  <a:extLst>
                    <a:ext uri="{9D8B030D-6E8A-4147-A177-3AD203B41FA5}">
                      <a16:colId xmlns:a16="http://schemas.microsoft.com/office/drawing/2014/main" xmlns="" val="1846625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실황분석자료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초단기예보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단기예보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0" strike="sngStrike" smtClean="0">
                          <a:solidFill>
                            <a:schemeClr val="tx1"/>
                          </a:solidFill>
                        </a:rPr>
                        <a:t>예보버전조회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없음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025818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37920" y="2452052"/>
            <a:ext cx="373888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 식별 </a:t>
            </a:r>
            <a:r>
              <a:rPr lang="en-US" altLang="ko-KR" dirty="0" smtClean="0"/>
              <a:t>/ </a:t>
            </a:r>
            <a:r>
              <a:rPr lang="ko-KR" altLang="en-US" smtClean="0"/>
              <a:t>데이터 서비스 탐색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73200" y="2994341"/>
            <a:ext cx="321056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웹페이지 분석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smtClean="0">
                <a:solidFill>
                  <a:schemeClr val="bg1"/>
                </a:solidFill>
              </a:rPr>
              <a:t>전문</a:t>
            </a:r>
            <a:r>
              <a:rPr lang="en-US" altLang="ko-KR" dirty="0" smtClean="0">
                <a:solidFill>
                  <a:schemeClr val="bg1"/>
                </a:solidFill>
              </a:rPr>
              <a:t>SW </a:t>
            </a:r>
            <a:r>
              <a:rPr lang="ko-KR" altLang="en-US" smtClean="0">
                <a:solidFill>
                  <a:schemeClr val="bg1"/>
                </a:solidFill>
              </a:rPr>
              <a:t>필요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8959" y="3536630"/>
            <a:ext cx="393954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반자동화 코드 작성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smtClean="0">
                <a:solidFill>
                  <a:schemeClr val="bg1"/>
                </a:solidFill>
              </a:rPr>
              <a:t>전문</a:t>
            </a:r>
            <a:r>
              <a:rPr lang="en-US" altLang="ko-KR" dirty="0" smtClean="0">
                <a:solidFill>
                  <a:schemeClr val="bg1"/>
                </a:solidFill>
              </a:rPr>
              <a:t>SW </a:t>
            </a:r>
            <a:r>
              <a:rPr lang="ko-KR" altLang="en-US" smtClean="0">
                <a:solidFill>
                  <a:schemeClr val="bg1"/>
                </a:solidFill>
              </a:rPr>
              <a:t>병행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1137920" y="3041490"/>
            <a:ext cx="228600" cy="275033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줄무늬가 있는 오른쪽 화살표 12"/>
          <p:cNvSpPr/>
          <p:nvPr/>
        </p:nvSpPr>
        <p:spPr>
          <a:xfrm>
            <a:off x="1473200" y="3585566"/>
            <a:ext cx="228600" cy="275033"/>
          </a:xfrm>
          <a:prstGeom prst="striped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75360" y="4154184"/>
            <a:ext cx="46350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로그인해야만 압축 파일 데이터 다운로드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  <a:r>
              <a:rPr lang="ko-KR" altLang="en-US" smtClean="0"/>
              <a:t> </a:t>
            </a:r>
            <a:r>
              <a:rPr lang="en-US" altLang="ko-KR" dirty="0" smtClean="0"/>
              <a:t>code </a:t>
            </a:r>
            <a:r>
              <a:rPr lang="ko-KR" altLang="en-US" smtClean="0"/>
              <a:t>분해 보다는 전문 </a:t>
            </a:r>
            <a:r>
              <a:rPr lang="en-US" altLang="ko-KR" dirty="0" smtClean="0"/>
              <a:t>SW</a:t>
            </a:r>
            <a:r>
              <a:rPr lang="ko-KR" altLang="en-US" smtClean="0"/>
              <a:t> 사용 필요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smtClean="0"/>
              <a:t>다운로드 과정을 </a:t>
            </a:r>
            <a:r>
              <a:rPr lang="en-US" altLang="ko-KR" dirty="0" smtClean="0"/>
              <a:t>code</a:t>
            </a:r>
            <a:r>
              <a:rPr lang="ko-KR" altLang="en-US" smtClean="0"/>
              <a:t>화 할 수 없음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5km x 5km </a:t>
            </a:r>
            <a:r>
              <a:rPr lang="ko-KR" altLang="en-US" smtClean="0"/>
              <a:t>해상도 전국을 분할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49" y="2472228"/>
            <a:ext cx="4504951" cy="34998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856" y="2962858"/>
            <a:ext cx="4866944" cy="31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9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36344"/>
            <a:ext cx="13618580" cy="65766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공데 포털</a:t>
            </a:r>
            <a:r>
              <a:rPr lang="en-US" altLang="ko-KR" dirty="0" smtClean="0"/>
              <a:t>) </a:t>
            </a:r>
            <a:r>
              <a:rPr lang="ko-KR" altLang="en-US" smtClean="0"/>
              <a:t>한국환경공단 대기오염정보 조회</a:t>
            </a:r>
            <a:r>
              <a:rPr lang="en-US" altLang="ko-KR" dirty="0" smtClean="0"/>
              <a:t> </a:t>
            </a:r>
            <a:r>
              <a:rPr lang="ko-KR" altLang="en-US" smtClean="0"/>
              <a:t>서비스 </a:t>
            </a:r>
            <a:r>
              <a:rPr lang="en-US" altLang="ko-KR" dirty="0" smtClean="0"/>
              <a:t>| </a:t>
            </a:r>
            <a:r>
              <a:rPr lang="ko-KR" altLang="en-US" smtClean="0"/>
              <a:t>오픈</a:t>
            </a:r>
            <a:r>
              <a:rPr lang="en-US" altLang="ko-KR" dirty="0" smtClean="0"/>
              <a:t>API(XML)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546" y="2254735"/>
            <a:ext cx="3969829" cy="44925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환경분야 빅데이터 수집사례</a:t>
            </a:r>
            <a:r>
              <a:rPr lang="en-US" altLang="ko-KR" dirty="0" smtClean="0"/>
              <a:t>(3/4)</a:t>
            </a:r>
            <a:br>
              <a:rPr lang="en-US" altLang="ko-KR" dirty="0" smtClean="0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82</a:t>
            </a:fld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137920" y="1865630"/>
          <a:ext cx="1021587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3">
                  <a:extLst>
                    <a:ext uri="{9D8B030D-6E8A-4147-A177-3AD203B41FA5}">
                      <a16:colId xmlns:a16="http://schemas.microsoft.com/office/drawing/2014/main" xmlns="" val="1847727710"/>
                    </a:ext>
                  </a:extLst>
                </a:gridCol>
                <a:gridCol w="3405293">
                  <a:extLst>
                    <a:ext uri="{9D8B030D-6E8A-4147-A177-3AD203B41FA5}">
                      <a16:colId xmlns:a16="http://schemas.microsoft.com/office/drawing/2014/main" xmlns="" val="517554865"/>
                    </a:ext>
                  </a:extLst>
                </a:gridCol>
                <a:gridCol w="3405293">
                  <a:extLst>
                    <a:ext uri="{9D8B030D-6E8A-4147-A177-3AD203B41FA5}">
                      <a16:colId xmlns:a16="http://schemas.microsoft.com/office/drawing/2014/main" xmlns="" val="1846625684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측정소별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 실시간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측정정보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통합대기환경지수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나쁨</a:t>
                      </a:r>
                      <a:r>
                        <a:rPr lang="ko-KR" altLang="en-US" b="0" baseline="0" err="1" smtClean="0">
                          <a:solidFill>
                            <a:schemeClr val="tx1"/>
                          </a:solidFill>
                        </a:rPr>
                        <a:t>이상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시도별 실시간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측정정보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025818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미세먼지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오전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예보통보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시도별 실시간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평균정보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시군구별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 실시간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평균정보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573283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37920" y="2926080"/>
            <a:ext cx="373888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 식별 </a:t>
            </a:r>
            <a:r>
              <a:rPr lang="en-US" altLang="ko-KR" dirty="0" smtClean="0"/>
              <a:t>/ </a:t>
            </a:r>
            <a:r>
              <a:rPr lang="ko-KR" altLang="en-US" smtClean="0"/>
              <a:t>데이터 서비스 탐색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73200" y="3468369"/>
            <a:ext cx="351536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메타데이터 확인 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smtClean="0">
                <a:solidFill>
                  <a:schemeClr val="bg1"/>
                </a:solidFill>
              </a:rPr>
              <a:t>오픈</a:t>
            </a:r>
            <a:r>
              <a:rPr lang="en-US" altLang="ko-KR" dirty="0" smtClean="0">
                <a:solidFill>
                  <a:schemeClr val="bg1"/>
                </a:solidFill>
              </a:rPr>
              <a:t>API</a:t>
            </a:r>
            <a:r>
              <a:rPr lang="ko-KR" altLang="en-US" smtClean="0">
                <a:solidFill>
                  <a:schemeClr val="bg1"/>
                </a:solidFill>
              </a:rPr>
              <a:t> 분석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0400" y="4010658"/>
            <a:ext cx="202184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자동화 코드 작성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줄무늬가 있는 오른쪽 화살표 8"/>
          <p:cNvSpPr/>
          <p:nvPr/>
        </p:nvSpPr>
        <p:spPr>
          <a:xfrm>
            <a:off x="1137920" y="3498690"/>
            <a:ext cx="228600" cy="275033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줄무늬가 있는 오른쪽 화살표 9"/>
          <p:cNvSpPr/>
          <p:nvPr/>
        </p:nvSpPr>
        <p:spPr>
          <a:xfrm>
            <a:off x="1473200" y="4042766"/>
            <a:ext cx="228600" cy="275033"/>
          </a:xfrm>
          <a:prstGeom prst="striped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75360" y="4583952"/>
            <a:ext cx="5462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   </a:t>
            </a:r>
            <a:r>
              <a:rPr lang="ko-KR" altLang="en-US"/>
              <a:t>특정 항목 추출 곤란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/>
              <a:t>모두 가져와서 후처리 과정 </a:t>
            </a:r>
            <a:r>
              <a:rPr lang="ko-KR" altLang="en-US" smtClean="0"/>
              <a:t>분리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 </a:t>
            </a:r>
            <a:r>
              <a:rPr lang="en-US" altLang="ko-KR" dirty="0" smtClean="0"/>
              <a:t>Data</a:t>
            </a:r>
            <a:r>
              <a:rPr lang="ko-KR" altLang="en-US" smtClean="0"/>
              <a:t>가 </a:t>
            </a:r>
            <a:r>
              <a:rPr lang="en-US" altLang="ko-KR" dirty="0" smtClean="0"/>
              <a:t>Spreadsheet</a:t>
            </a:r>
            <a:r>
              <a:rPr lang="ko-KR" altLang="en-US" smtClean="0"/>
              <a:t> 방식으로 정리되어 있지 않아서 수집 후 후처리 필요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7515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259"/>
          </a:xfrm>
        </p:spPr>
        <p:txBody>
          <a:bodyPr>
            <a:normAutofit/>
          </a:bodyPr>
          <a:lstStyle/>
          <a:p>
            <a:r>
              <a:rPr lang="ko-KR" altLang="en-US" smtClean="0"/>
              <a:t>환경분야 빅데이터 수집사례</a:t>
            </a:r>
            <a:r>
              <a:rPr lang="en-US" altLang="ko-KR" dirty="0" smtClean="0"/>
              <a:t>(4/4)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36344"/>
            <a:ext cx="11049000" cy="5120006"/>
          </a:xfrm>
        </p:spPr>
        <p:txBody>
          <a:bodyPr>
            <a:normAutofit/>
          </a:bodyPr>
          <a:lstStyle/>
          <a:p>
            <a:r>
              <a:rPr lang="ko-KR" altLang="en-US" smtClean="0"/>
              <a:t>에어코리아</a:t>
            </a:r>
            <a:r>
              <a:rPr lang="en-US" altLang="ko-KR" dirty="0" smtClean="0"/>
              <a:t> | </a:t>
            </a:r>
            <a:r>
              <a:rPr lang="ko-KR" altLang="en-US" smtClean="0"/>
              <a:t>웹</a:t>
            </a:r>
            <a:r>
              <a:rPr lang="en-US" altLang="ko-KR" dirty="0" smtClean="0"/>
              <a:t>(HTML)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83</a:t>
            </a:fld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137920" y="1865630"/>
          <a:ext cx="1021587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3">
                  <a:extLst>
                    <a:ext uri="{9D8B030D-6E8A-4147-A177-3AD203B41FA5}">
                      <a16:colId xmlns:a16="http://schemas.microsoft.com/office/drawing/2014/main" xmlns="" val="1847727710"/>
                    </a:ext>
                  </a:extLst>
                </a:gridCol>
                <a:gridCol w="3405293">
                  <a:extLst>
                    <a:ext uri="{9D8B030D-6E8A-4147-A177-3AD203B41FA5}">
                      <a16:colId xmlns:a16="http://schemas.microsoft.com/office/drawing/2014/main" xmlns="" val="517554865"/>
                    </a:ext>
                  </a:extLst>
                </a:gridCol>
                <a:gridCol w="3405293">
                  <a:extLst>
                    <a:ext uri="{9D8B030D-6E8A-4147-A177-3AD203B41FA5}">
                      <a16:colId xmlns:a16="http://schemas.microsoft.com/office/drawing/2014/main" xmlns="" val="1846625684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1. (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실시간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우리동네대기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 정보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2. (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실시간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시도별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대기정보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3. (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실시간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미세먼지 정보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025818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측정소별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확정자료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측정망∙항목별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확정자료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b="0" err="1" smtClean="0">
                          <a:solidFill>
                            <a:schemeClr val="tx1"/>
                          </a:solidFill>
                        </a:rPr>
                        <a:t>연월보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최종확정자료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573283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37920" y="2926080"/>
            <a:ext cx="373888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 식별 </a:t>
            </a:r>
            <a:r>
              <a:rPr lang="en-US" altLang="ko-KR" dirty="0" smtClean="0"/>
              <a:t>/ </a:t>
            </a:r>
            <a:r>
              <a:rPr lang="ko-KR" altLang="en-US" smtClean="0"/>
              <a:t>데이터 서비스 탐색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73200" y="3468369"/>
            <a:ext cx="1676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웹페이지 분석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0400" y="4010658"/>
            <a:ext cx="202184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자동화 코드 작성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67" y="2772092"/>
            <a:ext cx="3348286" cy="32557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821" y="2772092"/>
            <a:ext cx="3165459" cy="32557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1471" y="4672310"/>
            <a:ext cx="435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HTML </a:t>
            </a:r>
            <a:r>
              <a:rPr lang="ko-KR" altLang="en-US" smtClean="0"/>
              <a:t>분석만하면 바로 저장 가능함</a:t>
            </a:r>
            <a:endParaRPr lang="en-US" altLang="ko-KR" dirty="0"/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1137920" y="3498690"/>
            <a:ext cx="228600" cy="275033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줄무늬가 있는 오른쪽 화살표 12"/>
          <p:cNvSpPr/>
          <p:nvPr/>
        </p:nvSpPr>
        <p:spPr>
          <a:xfrm>
            <a:off x="1473200" y="4042766"/>
            <a:ext cx="228600" cy="275033"/>
          </a:xfrm>
          <a:prstGeom prst="striped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8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r>
              <a:rPr kumimoji="1" lang="en-US" altLang="ko-KR" dirty="0" smtClean="0"/>
              <a:t>. </a:t>
            </a:r>
            <a:r>
              <a:rPr kumimoji="1" lang="ko-KR" altLang="en-US" smtClean="0"/>
              <a:t>결론 및 시사점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21792" y="365125"/>
            <a:ext cx="10732008" cy="1325563"/>
          </a:xfrm>
        </p:spPr>
        <p:txBody>
          <a:bodyPr/>
          <a:lstStyle/>
          <a:p>
            <a:r>
              <a:rPr kumimoji="1" lang="en-US" altLang="ko-KR" dirty="0" smtClean="0"/>
              <a:t>2017</a:t>
            </a:r>
            <a:r>
              <a:rPr kumimoji="1" lang="ko-KR" altLang="en-US" smtClean="0"/>
              <a:t>년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예측</a:t>
            </a:r>
            <a:r>
              <a:rPr kumimoji="1" lang="en-US" altLang="ko-KR" dirty="0" smtClean="0"/>
              <a:t>/</a:t>
            </a:r>
            <a:r>
              <a:rPr kumimoji="1" lang="ko-KR" altLang="en-US" smtClean="0"/>
              <a:t> 연구주제 파악 가능성 확인</a:t>
            </a:r>
            <a:endParaRPr kumimoji="1"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4"/>
            <a:ext cx="10744200" cy="4258184"/>
          </a:xfrm>
        </p:spPr>
        <p:txBody>
          <a:bodyPr>
            <a:normAutofit fontScale="70000" lnSpcReduction="20000"/>
          </a:bodyPr>
          <a:lstStyle/>
          <a:p>
            <a:r>
              <a:rPr kumimoji="1" lang="ko-KR" altLang="en-US" dirty="0" smtClean="0"/>
              <a:t>수치 데이터 예측 알고리듬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텍스트 데이터 연구동향 분석 알고리듬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환경 데이터 수집 알고리듬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 구축</a:t>
            </a:r>
            <a:endParaRPr kumimoji="1" lang="en-US" altLang="ko-KR" dirty="0" smtClean="0"/>
          </a:p>
          <a:p>
            <a:r>
              <a:rPr kumimoji="1" lang="ko-KR" altLang="en-US" dirty="0" smtClean="0"/>
              <a:t>예측 알고리듬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기존 연구방법론 대비 예측오차 개선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LSTM, kNN</a:t>
            </a:r>
            <a:r>
              <a:rPr kumimoji="1" lang="ko-KR" altLang="en-US" dirty="0" smtClean="0"/>
              <a:t> 공간순환신경망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이동현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측정소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시간 미세먼지 오염도 예측오차 </a:t>
            </a:r>
            <a:r>
              <a:rPr kumimoji="1" lang="en-US" altLang="ko-KR" dirty="0" smtClean="0"/>
              <a:t>10%</a:t>
            </a:r>
            <a:r>
              <a:rPr kumimoji="1" lang="ko-KR" altLang="en-US" dirty="0" smtClean="0"/>
              <a:t> 개선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심층신경망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강선아</a:t>
            </a:r>
            <a:r>
              <a:rPr kumimoji="1" lang="en-US" altLang="ko-KR" dirty="0" smtClean="0"/>
              <a:t>):</a:t>
            </a:r>
            <a:r>
              <a:rPr kumimoji="1" lang="ko-KR" altLang="en-US" dirty="0" smtClean="0"/>
              <a:t> 시군구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월 장감염 발생빈도 예측오차 </a:t>
            </a:r>
            <a:r>
              <a:rPr kumimoji="1" lang="en-US" altLang="ko-KR" dirty="0" smtClean="0"/>
              <a:t>25%</a:t>
            </a:r>
            <a:r>
              <a:rPr kumimoji="1" lang="ko-KR" altLang="en-US" dirty="0" smtClean="0"/>
              <a:t> 개선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랜덤포레스트</a:t>
            </a:r>
            <a:r>
              <a:rPr kumimoji="1" lang="en-US" altLang="ko-KR" dirty="0" smtClean="0"/>
              <a:t>/Boosting (</a:t>
            </a:r>
            <a:r>
              <a:rPr kumimoji="1" lang="ko-KR" altLang="en-US" dirty="0" smtClean="0"/>
              <a:t>김진형</a:t>
            </a:r>
            <a:r>
              <a:rPr kumimoji="1" lang="en-US" altLang="ko-KR" dirty="0" smtClean="0"/>
              <a:t>):</a:t>
            </a:r>
            <a:r>
              <a:rPr kumimoji="1" lang="ko-KR" altLang="en-US" dirty="0" smtClean="0"/>
              <a:t> 시군구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월 미세먼지 오염도 예측오차 </a:t>
            </a:r>
            <a:r>
              <a:rPr kumimoji="1" lang="en-US" altLang="ko-KR" dirty="0" smtClean="0"/>
              <a:t>37%/46% </a:t>
            </a:r>
            <a:r>
              <a:rPr kumimoji="1" lang="ko-KR" altLang="en-US" dirty="0" smtClean="0"/>
              <a:t>개선</a:t>
            </a:r>
            <a:endParaRPr kumimoji="1" lang="en-US" altLang="ko-KR" dirty="0" smtClean="0"/>
          </a:p>
          <a:p>
            <a:r>
              <a:rPr kumimoji="1" lang="ko-KR" altLang="en-US" dirty="0" smtClean="0"/>
              <a:t>반 사실적 실험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주요 변인의 양적 영향 파악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장감염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 기후변수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미세먼지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 기후변수</a:t>
            </a:r>
            <a:r>
              <a:rPr kumimoji="1" lang="en-US" altLang="ko-KR" dirty="0"/>
              <a:t>,</a:t>
            </a:r>
            <a:r>
              <a:rPr kumimoji="1" lang="ko-KR" altLang="en-US" dirty="0" smtClean="0"/>
              <a:t> 중국대기오염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차미세먼지 </a:t>
            </a:r>
            <a:endParaRPr kumimoji="1" lang="en-US" altLang="ko-KR" dirty="0" smtClean="0"/>
          </a:p>
          <a:p>
            <a:r>
              <a:rPr kumimoji="1" lang="ko-KR" altLang="en-US" dirty="0" smtClean="0"/>
              <a:t>연구동향 분석 알고리듬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민간 환경 관심과 </a:t>
            </a:r>
            <a:r>
              <a:rPr kumimoji="1" lang="en-US" altLang="ko-KR" dirty="0" smtClean="0"/>
              <a:t>KEI</a:t>
            </a:r>
            <a:r>
              <a:rPr kumimoji="1" lang="ko-KR" altLang="en-US" dirty="0" smtClean="0"/>
              <a:t> 연구보고서 동향 추이 비교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→ 새로운 연구주제 도출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새로운 토픽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유전자 변형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소음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보건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데이터 연구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기존 토픽 연구 방향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기후변화 총론 연구 → 태풍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한파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대설 등 세부 현상 연구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9816" cy="1325563"/>
          </a:xfrm>
        </p:spPr>
        <p:txBody>
          <a:bodyPr/>
          <a:lstStyle/>
          <a:p>
            <a:r>
              <a:rPr kumimoji="1" lang="ko-KR" altLang="en-US" smtClean="0"/>
              <a:t>빅데이터 연구 결과 환경정책 활용 가능성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634472" cy="431914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1.</a:t>
            </a:r>
            <a:r>
              <a:rPr kumimoji="1" lang="ko-KR" altLang="en-US" smtClean="0"/>
              <a:t> 정확한 환경오염 단기 예측치 제공 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이동현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smtClean="0"/>
              <a:t>민간의 관심 충족 및 민간 환경 정보 서비스 인프라 제공</a:t>
            </a:r>
            <a:endParaRPr kumimoji="1" lang="en-US" altLang="ko-KR" dirty="0" smtClean="0"/>
          </a:p>
          <a:p>
            <a:r>
              <a:rPr kumimoji="1" lang="en-US" altLang="ko-KR" dirty="0" smtClean="0"/>
              <a:t>2.</a:t>
            </a:r>
            <a:r>
              <a:rPr kumimoji="1" lang="ko-KR" altLang="en-US" smtClean="0"/>
              <a:t> 단기 정책재원 운용 효율성 제고 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강선아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김진형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smtClean="0"/>
              <a:t>환경위험 예측치가 높은 지역에 우선적으로 환경정책 운용 인력</a:t>
            </a:r>
            <a:r>
              <a:rPr kumimoji="1" lang="en-US" altLang="ko-KR" dirty="0" smtClean="0"/>
              <a:t>/</a:t>
            </a:r>
            <a:r>
              <a:rPr kumimoji="1" lang="ko-KR" altLang="en-US" smtClean="0"/>
              <a:t>재원 배치</a:t>
            </a:r>
            <a:endParaRPr kumimoji="1" lang="en-US" altLang="ko-KR" dirty="0" smtClean="0"/>
          </a:p>
          <a:p>
            <a:r>
              <a:rPr kumimoji="1" lang="en-US" altLang="ko-KR" dirty="0" smtClean="0"/>
              <a:t>3.</a:t>
            </a:r>
            <a:r>
              <a:rPr kumimoji="1" lang="ko-KR" altLang="en-US" smtClean="0"/>
              <a:t> 소규모 지역 단위 정책 평가 지표 활용</a:t>
            </a:r>
            <a:endParaRPr kumimoji="1" lang="en-US" altLang="ko-KR" dirty="0" smtClean="0"/>
          </a:p>
          <a:p>
            <a:pPr lvl="1"/>
            <a:r>
              <a:rPr kumimoji="1" lang="ko-KR" altLang="en-US" smtClean="0"/>
              <a:t>반 사실적 실험을 이용하여 정책지표가 정책목표의 변화에 미친 영향 정량화</a:t>
            </a:r>
            <a:endParaRPr kumimoji="1" lang="en-US" altLang="ko-KR" dirty="0" smtClean="0"/>
          </a:p>
          <a:p>
            <a:r>
              <a:rPr kumimoji="1" lang="en-US" altLang="ko-KR" dirty="0" smtClean="0"/>
              <a:t>4.</a:t>
            </a:r>
            <a:r>
              <a:rPr kumimoji="1" lang="ko-KR" altLang="en-US" smtClean="0"/>
              <a:t> 기존 정책이 포괄하지 못하고 있는 정책 대상 파악 </a:t>
            </a:r>
            <a:r>
              <a:rPr kumimoji="1" lang="en-US" altLang="ko-KR" dirty="0" smtClean="0"/>
              <a:t>(</a:t>
            </a:r>
            <a:r>
              <a:rPr kumimoji="1" lang="ko-KR" altLang="en-US" smtClean="0"/>
              <a:t>김진형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smtClean="0"/>
              <a:t>반 사실적 실험</a:t>
            </a:r>
            <a:r>
              <a:rPr kumimoji="1" lang="en-US" altLang="ko-KR" dirty="0" smtClean="0"/>
              <a:t>:</a:t>
            </a:r>
            <a:r>
              <a:rPr kumimoji="1" lang="ko-KR" altLang="en-US" smtClean="0"/>
              <a:t> 기존 정책 대상은 아니지만 정책목표에 큰 변화를 주는 변인 파악</a:t>
            </a:r>
            <a:endParaRPr kumimoji="1" lang="en-US" altLang="ko-KR" dirty="0" smtClean="0"/>
          </a:p>
          <a:p>
            <a:r>
              <a:rPr kumimoji="1" lang="en-US" altLang="ko-KR" dirty="0" smtClean="0"/>
              <a:t>1~4</a:t>
            </a:r>
            <a:r>
              <a:rPr kumimoji="1" lang="ko-KR" altLang="en-US" smtClean="0"/>
              <a:t> 신규 자료 이용 주기적 </a:t>
            </a:r>
            <a:r>
              <a:rPr kumimoji="1" lang="en-US" altLang="ko-KR" dirty="0" smtClean="0"/>
              <a:t>update</a:t>
            </a:r>
            <a:r>
              <a:rPr kumimoji="1" lang="ko-KR" altLang="en-US" smtClean="0"/>
              <a:t> 가능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향후 계획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부록 집필 계획</a:t>
            </a:r>
            <a:endParaRPr kumimoji="1"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공간시계열 분석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시계열 분석과 기계학습</a:t>
            </a:r>
            <a:r>
              <a:rPr kumimoji="1" lang="en-US" altLang="ko-KR" dirty="0" smtClean="0"/>
              <a:t>’</a:t>
            </a:r>
          </a:p>
          <a:p>
            <a:pPr lvl="1"/>
            <a:r>
              <a:rPr kumimoji="1" lang="ko-KR" altLang="en-US" dirty="0" smtClean="0"/>
              <a:t>전통적인 시계열 분석 방법과 기계학습 비교</a:t>
            </a:r>
            <a:endParaRPr kumimoji="1" lang="en-US" altLang="ko-KR" dirty="0" smtClean="0"/>
          </a:p>
          <a:p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텍스트 마이닝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LDA 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Word2Vec’</a:t>
            </a:r>
          </a:p>
          <a:p>
            <a:pPr lvl="1"/>
            <a:r>
              <a:rPr kumimoji="1" lang="ko-KR" altLang="en-US" dirty="0" smtClean="0"/>
              <a:t>텍스트 마이닝 분석 방법인 </a:t>
            </a:r>
            <a:r>
              <a:rPr kumimoji="1" lang="en-US" altLang="ko-KR" dirty="0" smtClean="0"/>
              <a:t>LDA 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Word2Vec</a:t>
            </a:r>
            <a:r>
              <a:rPr kumimoji="1" lang="ko-KR" altLang="en-US" dirty="0" smtClean="0"/>
              <a:t>의 이론적 소개</a:t>
            </a:r>
            <a:endParaRPr kumimoji="1" lang="en-US" altLang="ko-KR" dirty="0" smtClean="0"/>
          </a:p>
          <a:p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환경빅데이터 플랫폼 구성방안</a:t>
            </a:r>
            <a:r>
              <a:rPr kumimoji="1" lang="en-US" altLang="ko-KR" dirty="0" smtClean="0"/>
              <a:t>’</a:t>
            </a:r>
          </a:p>
          <a:p>
            <a:pPr lvl="1"/>
            <a:r>
              <a:rPr kumimoji="1" lang="ko-KR" altLang="en-US" dirty="0" smtClean="0"/>
              <a:t>환경 빅데이터 분석 인프라인 환경 빅데이터 플랫폼 구축 계획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환경 빅데이터 분석플랫폼 구성방안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" y="2067790"/>
            <a:ext cx="6657245" cy="4785447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7827060" y="1978024"/>
            <a:ext cx="11079480" cy="6576696"/>
          </a:xfrm>
          <a:prstGeom prst="rect">
            <a:avLst/>
          </a:prstGeom>
        </p:spPr>
        <p:txBody>
          <a:bodyPr vert="horz" wrap="square" lIns="91440" tIns="72000" rIns="91440" bIns="7200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5</a:t>
            </a:r>
            <a:r>
              <a:rPr lang="ko-KR" altLang="en-US" dirty="0" smtClean="0"/>
              <a:t>계층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역할 기준</a:t>
            </a:r>
            <a:endParaRPr lang="en-US" altLang="ko-KR" dirty="0" smtClean="0"/>
          </a:p>
          <a:p>
            <a:r>
              <a:rPr lang="ko-KR" altLang="en-US" dirty="0" smtClean="0"/>
              <a:t>색 구분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KEI </a:t>
            </a:r>
            <a:r>
              <a:rPr lang="ko-KR" altLang="en-US" dirty="0" smtClean="0"/>
              <a:t>최적화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붉은색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KEI </a:t>
            </a:r>
            <a:r>
              <a:rPr lang="ko-KR" altLang="en-US" dirty="0" smtClean="0"/>
              <a:t>특화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파란색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단계별 중점 전략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수집기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인프라</a:t>
            </a:r>
            <a:r>
              <a:rPr lang="en-US" altLang="ko-KR" dirty="0"/>
              <a:t>-</a:t>
            </a:r>
            <a:r>
              <a:rPr lang="ko-KR" altLang="en-US" dirty="0" smtClean="0"/>
              <a:t>코어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사용자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200" dirty="0" smtClean="0"/>
              <a:t>    ※ </a:t>
            </a:r>
            <a:r>
              <a:rPr lang="ko-KR" altLang="en-US" sz="2200" dirty="0" smtClean="0"/>
              <a:t>개발자 </a:t>
            </a:r>
            <a:r>
              <a:rPr lang="en-US" altLang="ko-KR" sz="2200" dirty="0" smtClean="0"/>
              <a:t>: 2</a:t>
            </a:r>
            <a:r>
              <a:rPr lang="ko-KR" altLang="en-US" sz="2200" dirty="0" smtClean="0"/>
              <a:t>단계 이후</a:t>
            </a:r>
          </a:p>
          <a:p>
            <a:endParaRPr lang="ko-KR" altLang="en-US" dirty="0"/>
          </a:p>
        </p:txBody>
      </p:sp>
      <p:sp>
        <p:nvSpPr>
          <p:cNvPr id="10" name="위로 구부러진 화살표 9"/>
          <p:cNvSpPr/>
          <p:nvPr/>
        </p:nvSpPr>
        <p:spPr>
          <a:xfrm>
            <a:off x="2624588" y="1978024"/>
            <a:ext cx="1864591" cy="2865120"/>
          </a:xfrm>
          <a:prstGeom prst="curvedUp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왼쪽/오른쪽/위쪽 화살표 10"/>
          <p:cNvSpPr/>
          <p:nvPr/>
        </p:nvSpPr>
        <p:spPr>
          <a:xfrm>
            <a:off x="5029469" y="1932854"/>
            <a:ext cx="2102851" cy="2910290"/>
          </a:xfrm>
          <a:prstGeom prst="leftRightUp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62112" y="151863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C00000"/>
                </a:solidFill>
              </a:rPr>
              <a:t>단방향</a:t>
            </a:r>
            <a:r>
              <a:rPr lang="ko-KR" altLang="en-US" b="1" dirty="0" smtClean="0">
                <a:solidFill>
                  <a:srgbClr val="C00000"/>
                </a:solidFill>
              </a:rPr>
              <a:t> 연구 </a:t>
            </a:r>
            <a:r>
              <a:rPr lang="en-US" altLang="ko-KR" b="1" dirty="0" smtClean="0">
                <a:solidFill>
                  <a:srgbClr val="C00000"/>
                </a:solidFill>
              </a:rPr>
              <a:t>: </a:t>
            </a:r>
            <a:r>
              <a:rPr lang="ko-KR" altLang="en-US" b="1" dirty="0" err="1">
                <a:solidFill>
                  <a:srgbClr val="C00000"/>
                </a:solidFill>
              </a:rPr>
              <a:t>웹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17338" y="1518639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</a:rPr>
              <a:t>양방향 연구 </a:t>
            </a:r>
            <a:r>
              <a:rPr lang="en-US" altLang="ko-KR" b="1" dirty="0" smtClean="0">
                <a:solidFill>
                  <a:schemeClr val="accent1"/>
                </a:solidFill>
              </a:rPr>
              <a:t>: </a:t>
            </a:r>
            <a:r>
              <a:rPr lang="ko-KR" altLang="en-US" b="1" dirty="0" smtClean="0">
                <a:solidFill>
                  <a:schemeClr val="accent1"/>
                </a:solidFill>
              </a:rPr>
              <a:t>분석</a:t>
            </a:r>
            <a:r>
              <a:rPr lang="en-US" altLang="ko-KR" b="1" dirty="0" smtClean="0">
                <a:solidFill>
                  <a:schemeClr val="accent1"/>
                </a:solidFill>
              </a:rPr>
              <a:t>SW </a:t>
            </a:r>
            <a:r>
              <a:rPr lang="ko-KR" altLang="en-US" b="1" dirty="0" smtClean="0">
                <a:solidFill>
                  <a:schemeClr val="accent1"/>
                </a:solidFill>
              </a:rPr>
              <a:t>등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4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연속사업</a:t>
            </a:r>
            <a:r>
              <a:rPr kumimoji="1" lang="en-US" altLang="ko-KR" dirty="0"/>
              <a:t>:</a:t>
            </a:r>
            <a:r>
              <a:rPr kumimoji="1" lang="ko-KR" altLang="en-US"/>
              <a:t> </a:t>
            </a:r>
            <a:r>
              <a:rPr kumimoji="1" lang="en-US" altLang="ko-KR" dirty="0"/>
              <a:t>3</a:t>
            </a:r>
            <a:r>
              <a:rPr kumimoji="1" lang="ko-KR" altLang="en-US"/>
              <a:t>년 단위 연구단계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760" y="1579418"/>
            <a:ext cx="11384279" cy="157110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kumimoji="1" lang="en-US" altLang="ko-KR" dirty="0"/>
              <a:t>1</a:t>
            </a:r>
            <a:r>
              <a:rPr kumimoji="1" lang="ko-KR" altLang="en-US"/>
              <a:t>단계</a:t>
            </a:r>
            <a:r>
              <a:rPr kumimoji="1" lang="en-US" altLang="ko-KR" dirty="0"/>
              <a:t>(2017-19):</a:t>
            </a:r>
            <a:r>
              <a:rPr kumimoji="1" lang="ko-KR" altLang="en-US"/>
              <a:t> 환경 빅데이터 연구 시작</a:t>
            </a:r>
            <a:r>
              <a:rPr kumimoji="1" lang="en-US" altLang="ko-KR" dirty="0" smtClean="0"/>
              <a:t>/</a:t>
            </a:r>
            <a:r>
              <a:rPr kumimoji="1" lang="ko-KR" altLang="en-US" smtClean="0"/>
              <a:t>연구자료 </a:t>
            </a:r>
            <a:r>
              <a:rPr kumimoji="1" lang="ko-KR" altLang="en-US"/>
              <a:t>및 분석 알고리듬 공개 시작</a:t>
            </a:r>
            <a:endParaRPr kumimoji="1" lang="en-US" altLang="ko-KR" dirty="0"/>
          </a:p>
          <a:p>
            <a:pPr algn="just"/>
            <a:r>
              <a:rPr kumimoji="1" lang="en-US" altLang="ko-KR" dirty="0"/>
              <a:t>2</a:t>
            </a:r>
            <a:r>
              <a:rPr kumimoji="1" lang="ko-KR" altLang="en-US"/>
              <a:t>단계</a:t>
            </a:r>
            <a:r>
              <a:rPr kumimoji="1" lang="en-US" altLang="ko-KR" dirty="0"/>
              <a:t>(2020-22):</a:t>
            </a:r>
            <a:r>
              <a:rPr kumimoji="1" lang="ko-KR" altLang="en-US"/>
              <a:t> 환경 </a:t>
            </a:r>
            <a:r>
              <a:rPr kumimoji="1" lang="ko-KR" altLang="en-US" smtClean="0"/>
              <a:t>빅데이터 </a:t>
            </a:r>
            <a:r>
              <a:rPr kumimoji="1" lang="ko-KR" altLang="en-US"/>
              <a:t>분석 플랫폼 설계</a:t>
            </a:r>
            <a:r>
              <a:rPr kumimoji="1" lang="en-US" altLang="ko-KR" dirty="0"/>
              <a:t>/</a:t>
            </a:r>
            <a:r>
              <a:rPr kumimoji="1" lang="ko-KR" altLang="en-US"/>
              <a:t>빅데이터 활용 공공 서비스 설계</a:t>
            </a:r>
            <a:endParaRPr kumimoji="1" lang="en-US" altLang="ko-KR" dirty="0"/>
          </a:p>
          <a:p>
            <a:pPr algn="just"/>
            <a:r>
              <a:rPr kumimoji="1" lang="en-US" altLang="ko-KR" dirty="0"/>
              <a:t>3</a:t>
            </a:r>
            <a:r>
              <a:rPr kumimoji="1" lang="ko-KR" altLang="en-US"/>
              <a:t>단계</a:t>
            </a:r>
            <a:r>
              <a:rPr kumimoji="1" lang="en-US" altLang="ko-KR" dirty="0"/>
              <a:t>(2023-25):</a:t>
            </a:r>
            <a:r>
              <a:rPr kumimoji="1" lang="ko-KR" altLang="en-US"/>
              <a:t> 환경 빅데이터 분석 플랫폼 자동화 시도</a:t>
            </a:r>
            <a:r>
              <a:rPr kumimoji="1" lang="en-US" altLang="ko-KR" dirty="0"/>
              <a:t>/</a:t>
            </a:r>
            <a:r>
              <a:rPr kumimoji="1" lang="ko-KR" altLang="en-US"/>
              <a:t>공공환경 서비스 시범 사업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84352"/>
              </p:ext>
            </p:extLst>
          </p:nvPr>
        </p:nvGraphicFramePr>
        <p:xfrm>
          <a:off x="530087" y="3795375"/>
          <a:ext cx="11219953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83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232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1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환경 빅데이터 연구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 환경 빅데이터 연구 인프라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원내외 빅데이터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/>
                        <a:t>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(2017-19)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환경 빅데이터 연구 시행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자료 및 알고리듬 축적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/>
                        <a:t>공개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원내 연구 및 경영정보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/>
                        <a:t>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(2020-22)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발신주기 단축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빅데이터 연구 과정 자동화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환경 빅데이터 분석 플랫폼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연구기획 평가 및 준비 서비스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공공 서비스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/>
                        <a:t>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(2023-25)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시의성 중심 발신체계 </a:t>
                      </a:r>
                      <a:r>
                        <a:rPr lang="en-US" altLang="ko-KR" sz="1600" dirty="0"/>
                        <a:t/>
                      </a:r>
                      <a:br>
                        <a:rPr lang="en-US" altLang="ko-KR" sz="1600" dirty="0"/>
                      </a:br>
                      <a:r>
                        <a:rPr lang="ko-KR" altLang="en-US" sz="1600"/>
                        <a:t>개편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환경 빅데이터 분석 플랫폼 </a:t>
                      </a:r>
                      <a:r>
                        <a:rPr lang="en-US" altLang="ko-KR" sz="1600" dirty="0"/>
                        <a:t/>
                      </a:r>
                      <a:br>
                        <a:rPr lang="en-US" altLang="ko-KR" sz="1600" dirty="0"/>
                      </a:br>
                      <a:r>
                        <a:rPr lang="ko-KR" altLang="en-US" sz="1600"/>
                        <a:t>지능화 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/>
                        <a:t>공공 서비스 시범 사업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텍스트 상자 4"/>
          <p:cNvSpPr txBox="1"/>
          <p:nvPr/>
        </p:nvSpPr>
        <p:spPr>
          <a:xfrm>
            <a:off x="3443288" y="3217625"/>
            <a:ext cx="48594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/>
              <a:t>환경 빅데이터 분석 및 서비스 개발 연차계획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2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72425" y="29673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7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4124</TotalTime>
  <Words>7263</Words>
  <Application>Microsoft Macintosh PowerPoint</Application>
  <PresentationFormat>와이드스크린</PresentationFormat>
  <Paragraphs>1444</Paragraphs>
  <Slides>90</Slides>
  <Notes>18</Notes>
  <HiddenSlides>1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5" baseType="lpstr">
      <vt:lpstr>굴림</vt:lpstr>
      <vt:lpstr>나눔고딕</vt:lpstr>
      <vt:lpstr>맑은 고딕</vt:lpstr>
      <vt:lpstr>제주명조</vt:lpstr>
      <vt:lpstr>Arial</vt:lpstr>
      <vt:lpstr>Arial Unicode MS</vt:lpstr>
      <vt:lpstr>Cambria Math</vt:lpstr>
      <vt:lpstr>Helvetica</vt:lpstr>
      <vt:lpstr>KoPub돋움체 Bold</vt:lpstr>
      <vt:lpstr>KoPub돋움체 Light</vt:lpstr>
      <vt:lpstr>KoPub돋움체 Medium</vt:lpstr>
      <vt:lpstr>KoPub바탕체 Light</vt:lpstr>
      <vt:lpstr>Liberation Sans</vt:lpstr>
      <vt:lpstr>Mangal</vt:lpstr>
      <vt:lpstr>Office 테마</vt:lpstr>
      <vt:lpstr>환경 빅데이터 분석 및  서비스 개발</vt:lpstr>
      <vt:lpstr>PowerPoint 프레젠테이션</vt:lpstr>
      <vt:lpstr>1. 연구 일반</vt:lpstr>
      <vt:lpstr>개관</vt:lpstr>
      <vt:lpstr>기간, 인력, 예산</vt:lpstr>
      <vt:lpstr>목적: 빅데이터 연구방법론 환경정책연구 적용가능성 모색(1)</vt:lpstr>
      <vt:lpstr>목적: 빅데이터 연구방법론 환경정책연구 적용 가능성 모색(2)</vt:lpstr>
      <vt:lpstr>연구영역: 환경 빅데이터 연구, 인프라, 서비스</vt:lpstr>
      <vt:lpstr>연속사업: 3년 단위 연구단계 설정</vt:lpstr>
      <vt:lpstr>2017년 : 정형화/전산화 자료 분석 중심</vt:lpstr>
      <vt:lpstr>2017-19년 연차계획</vt:lpstr>
      <vt:lpstr>2017년 세부과제 구성</vt:lpstr>
      <vt:lpstr> 세부과제 구성</vt:lpstr>
      <vt:lpstr>중간자문회의 자문의견 반영결과</vt:lpstr>
      <vt:lpstr>중간자문회의 자문의견 반영결과</vt:lpstr>
      <vt:lpstr>중간자문회의 자문의견 반영결과</vt:lpstr>
      <vt:lpstr>보고서 목차 및 작업계획</vt:lpstr>
      <vt:lpstr>연구 관리</vt:lpstr>
      <vt:lpstr> Homepage</vt:lpstr>
      <vt:lpstr>PowerPoint 프레젠테이션</vt:lpstr>
      <vt:lpstr>2. 연구 결과 : 총론</vt:lpstr>
      <vt:lpstr>2. 연구 결과 : 총론</vt:lpstr>
      <vt:lpstr>빅데이터 연구방법론 활용방안</vt:lpstr>
      <vt:lpstr>환경정책 유형별 관련연구 특징 추출</vt:lpstr>
      <vt:lpstr>환경연구 분포</vt:lpstr>
      <vt:lpstr>환경정책연구 방법론 분류기준</vt:lpstr>
      <vt:lpstr>문헌조사가 방법론의 압도적 비중 차지</vt:lpstr>
      <vt:lpstr>폐기물부문, 억제기능: 정량연구 비중 높음</vt:lpstr>
      <vt:lpstr>부문-기능 별 정량연구 비중</vt:lpstr>
      <vt:lpstr>정량연구는 예측 목적으로 주로 수행</vt:lpstr>
      <vt:lpstr>PowerPoint 프레젠테이션</vt:lpstr>
      <vt:lpstr>예측, 영항-반응 추정: 비통계적 접근 빈번</vt:lpstr>
      <vt:lpstr>빅데이터 분석기법: 경험적 변인선정/관계 파악</vt:lpstr>
      <vt:lpstr> 기계학습 세부방법론 분류</vt:lpstr>
      <vt:lpstr>빅데이터 분석방법 활용: 비 통계 방법론 보완</vt:lpstr>
      <vt:lpstr>3. 연구 결과 : 2017년 연구성과</vt:lpstr>
      <vt:lpstr>3. 연구결과 : 2017년 연구성과</vt:lpstr>
      <vt:lpstr>(1) 딥러닝을 활용한 환경 리스크 예측 </vt:lpstr>
      <vt:lpstr>PowerPoint 프레젠테이션</vt:lpstr>
      <vt:lpstr>분석방법: 다층순환신경망, kNN공간순환신경망</vt:lpstr>
      <vt:lpstr> 데이터 전처리: 결측값 + GIS 보간</vt:lpstr>
      <vt:lpstr> LSTM 구조 및 hyper parameter</vt:lpstr>
      <vt:lpstr>성과: ARIMA 대비 평균제곱근오차 10% 개선</vt:lpstr>
      <vt:lpstr>PowerPoint 프레젠테이션</vt:lpstr>
      <vt:lpstr>3. 연구성과 : 2017년 연구결과</vt:lpstr>
      <vt:lpstr>기후변화에 따른 감염성 질환 예측</vt:lpstr>
      <vt:lpstr> 데이터 전처리: 질병 선정 및 건수 도출</vt:lpstr>
      <vt:lpstr>장감염 예측 알고리듬 구축</vt:lpstr>
      <vt:lpstr>결과: 심층신경망 평균제곱근오차 10~25% 개선 </vt:lpstr>
      <vt:lpstr>반사실적 실험: 주요 변수 양적 영향 파악</vt:lpstr>
      <vt:lpstr>반사실적 실험 결과: 기후변수 양적 영향 파악</vt:lpstr>
      <vt:lpstr>결론</vt:lpstr>
      <vt:lpstr>3. 연구결과: 2017년 연구성과</vt:lpstr>
      <vt:lpstr> 텍스트마이닝을 이용한 KEI 연구동향분석</vt:lpstr>
      <vt:lpstr>데이터 수집 및 전처리</vt:lpstr>
      <vt:lpstr> 텍스트 마이닝 방법론</vt:lpstr>
      <vt:lpstr>Word2Vec : CBOW , Skip-gram</vt:lpstr>
      <vt:lpstr>PowerPoint 프레젠테이션</vt:lpstr>
      <vt:lpstr>LDA 분석: 기간 별 토픽 구성 변화 </vt:lpstr>
      <vt:lpstr>PowerPoint 프레젠테이션</vt:lpstr>
      <vt:lpstr>PowerPoint 프레젠테이션</vt:lpstr>
      <vt:lpstr>키워드 네트워크 분석: 기간별 네트워크 변화  </vt:lpstr>
      <vt:lpstr>PowerPoint 프레젠테이션</vt:lpstr>
      <vt:lpstr>Word2Vec 분석: Keyword 간 문장 내 관계 </vt:lpstr>
      <vt:lpstr>기후변화 Skip-gram: 기후/인간 관련 단어</vt:lpstr>
      <vt:lpstr>PowerPoint 프레젠테이션</vt:lpstr>
      <vt:lpstr>결론</vt:lpstr>
      <vt:lpstr>3. 연구결과: 2017년 연구성과</vt:lpstr>
      <vt:lpstr>미세먼지 오염도-발생요인 패턴분석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연구결과: 2017년 연구성과</vt:lpstr>
      <vt:lpstr> 환경분야 빅데이터 수집방법연구</vt:lpstr>
      <vt:lpstr>환경분야 빅데이터 수집사례(1/4) </vt:lpstr>
      <vt:lpstr> 환경분야 빅데이터 수집사례(2/4) </vt:lpstr>
      <vt:lpstr>환경분야 빅데이터 수집사례(3/4) </vt:lpstr>
      <vt:lpstr>환경분야 빅데이터 수집사례(4/4)</vt:lpstr>
      <vt:lpstr>4. 결론 및 시사점</vt:lpstr>
      <vt:lpstr>2017년: 예측/ 연구주제 파악 가능성 확인</vt:lpstr>
      <vt:lpstr>빅데이터 연구 결과 환경정책 활용 가능성</vt:lpstr>
      <vt:lpstr>5. 향후 계획</vt:lpstr>
      <vt:lpstr> 부록 집필 계획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환경 빅데이터 분석 및 서비스 개발</dc:title>
  <dc:creator>Sung Won Kang</dc:creator>
  <cp:lastModifiedBy>Sung Won Kang</cp:lastModifiedBy>
  <cp:revision>251</cp:revision>
  <cp:lastPrinted>2017-06-28T14:57:37Z</cp:lastPrinted>
  <dcterms:created xsi:type="dcterms:W3CDTF">2017-03-13T05:01:48Z</dcterms:created>
  <dcterms:modified xsi:type="dcterms:W3CDTF">2017-10-18T01:11:46Z</dcterms:modified>
</cp:coreProperties>
</file>